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60" r:id="rId18"/>
    <p:sldId id="261" r:id="rId19"/>
    <p:sldId id="277" r:id="rId20"/>
    <p:sldId id="262" r:id="rId21"/>
    <p:sldId id="263"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17"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94660"/>
  </p:normalViewPr>
  <p:slideViewPr>
    <p:cSldViewPr>
      <p:cViewPr varScale="1">
        <p:scale>
          <a:sx n="72" d="100"/>
          <a:sy n="72"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64AC794-EF69-430C-969D-C2D7A3668722}" type="datetimeFigureOut">
              <a:rPr lang="es-ES" smtClean="0"/>
              <a:t>13/11/2011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4AC794-EF69-430C-969D-C2D7A3668722}" type="datetimeFigureOut">
              <a:rPr lang="es-ES" smtClean="0"/>
              <a:t>13/11/2011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4AC794-EF69-430C-969D-C2D7A3668722}" type="datetimeFigureOut">
              <a:rPr lang="es-ES" smtClean="0"/>
              <a:t>13/11/2011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64AC794-EF69-430C-969D-C2D7A3668722}" type="datetimeFigureOut">
              <a:rPr lang="es-ES" smtClean="0"/>
              <a:t>13/11/2011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64AC794-EF69-430C-969D-C2D7A3668722}" type="datetimeFigureOut">
              <a:rPr lang="es-ES" smtClean="0"/>
              <a:t>13/11/2011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4AC794-EF69-430C-969D-C2D7A3668722}" type="datetimeFigureOut">
              <a:rPr lang="es-ES" smtClean="0"/>
              <a:t>13/11/2011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64AC794-EF69-430C-969D-C2D7A3668722}" type="datetimeFigureOut">
              <a:rPr lang="es-ES" smtClean="0"/>
              <a:t>13/11/2011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64AC794-EF69-430C-969D-C2D7A3668722}" type="datetimeFigureOut">
              <a:rPr lang="es-ES" smtClean="0"/>
              <a:t>13/11/2011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AC794-EF69-430C-969D-C2D7A3668722}" type="datetimeFigureOut">
              <a:rPr lang="es-ES" smtClean="0"/>
              <a:t>13/11/2011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B2C3EEF-51EE-4EE9-BF05-D824E8D8A75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4AC794-EF69-430C-969D-C2D7A3668722}" type="datetimeFigureOut">
              <a:rPr lang="es-ES" smtClean="0"/>
              <a:t>13/11/2011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2C3EEF-51EE-4EE9-BF05-D824E8D8A75E}"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264AC794-EF69-430C-969D-C2D7A3668722}" type="datetimeFigureOut">
              <a:rPr lang="es-ES" smtClean="0"/>
              <a:t>13/11/2011</a:t>
            </a:fld>
            <a:endParaRPr lang="es-ES"/>
          </a:p>
        </p:txBody>
      </p:sp>
      <p:sp>
        <p:nvSpPr>
          <p:cNvPr id="9" name="Slide Number Placeholder 8"/>
          <p:cNvSpPr>
            <a:spLocks noGrp="1"/>
          </p:cNvSpPr>
          <p:nvPr>
            <p:ph type="sldNum" sz="quarter" idx="11"/>
          </p:nvPr>
        </p:nvSpPr>
        <p:spPr/>
        <p:txBody>
          <a:bodyPr/>
          <a:lstStyle/>
          <a:p>
            <a:fld id="{EB2C3EEF-51EE-4EE9-BF05-D824E8D8A75E}"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2C3EEF-51EE-4EE9-BF05-D824E8D8A75E}"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4AC794-EF69-430C-969D-C2D7A3668722}" type="datetimeFigureOut">
              <a:rPr lang="es-ES" smtClean="0"/>
              <a:t>13/11/2011</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Tema 3: Los climas en España</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10636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88640"/>
            <a:ext cx="880472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62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60648"/>
            <a:ext cx="860412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664" y="-197195"/>
            <a:ext cx="67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97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25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8835139"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66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92899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56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6051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1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88640"/>
            <a:ext cx="89027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7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a:xfrm>
            <a:off x="457200" y="1196752"/>
            <a:ext cx="7787208" cy="5400600"/>
          </a:xfrm>
        </p:spPr>
        <p:txBody>
          <a:bodyPr>
            <a:normAutofit/>
          </a:bodyPr>
          <a:lstStyle/>
          <a:p>
            <a:r>
              <a:rPr lang="es-ES" dirty="0" smtClean="0"/>
              <a:t>Precipitaciones: </a:t>
            </a:r>
          </a:p>
          <a:p>
            <a:r>
              <a:rPr lang="es-ES" dirty="0"/>
              <a:t>Es un elemento fundamental pues de la cantidad de agua caída depende el paisaje vegetal y la economía. Debido a la escasez de agua que hay en nuestro país, los recursos hídricos se cuentan como parte de los desequilibrios regionales.</a:t>
            </a:r>
          </a:p>
          <a:p>
            <a:r>
              <a:rPr lang="es-ES" dirty="0"/>
              <a:t>La pluviosidad  española depende de:</a:t>
            </a:r>
          </a:p>
          <a:p>
            <a:pPr lvl="0"/>
            <a:r>
              <a:rPr lang="es-ES" dirty="0"/>
              <a:t>La posición respecto a la circulación general atmosférica</a:t>
            </a:r>
          </a:p>
          <a:p>
            <a:pPr lvl="0"/>
            <a:r>
              <a:rPr lang="es-ES" dirty="0"/>
              <a:t>La altitud</a:t>
            </a:r>
          </a:p>
          <a:p>
            <a:pPr lvl="0"/>
            <a:r>
              <a:rPr lang="es-ES" dirty="0"/>
              <a:t>Los vientos húmedos</a:t>
            </a:r>
          </a:p>
          <a:p>
            <a:pPr lvl="0"/>
            <a:r>
              <a:rPr lang="es-ES" dirty="0"/>
              <a:t>La topografía</a:t>
            </a:r>
          </a:p>
          <a:p>
            <a:r>
              <a:rPr lang="es-ES" dirty="0"/>
              <a:t>La pluviometría española muestra </a:t>
            </a:r>
            <a:r>
              <a:rPr lang="es-ES" b="1" dirty="0"/>
              <a:t>valores muy desiguales</a:t>
            </a:r>
            <a:r>
              <a:rPr lang="es-ES" dirty="0"/>
              <a:t> y es, en general, baja. A partir del mapa  pluviométrico medio, se pueden distinguir tres grandes franjas, que corresponden a  la España húmeda, la seca y la árida.</a:t>
            </a:r>
          </a:p>
          <a:p>
            <a:endParaRPr lang="es-ES" dirty="0"/>
          </a:p>
        </p:txBody>
      </p:sp>
    </p:spTree>
    <p:extLst>
      <p:ext uri="{BB962C8B-B14F-4D97-AF65-F5344CB8AC3E}">
        <p14:creationId xmlns:p14="http://schemas.microsoft.com/office/powerpoint/2010/main" val="3847342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p:txBody>
          <a:bodyPr/>
          <a:lstStyle/>
          <a:p>
            <a:r>
              <a:rPr lang="es-ES" b="1" dirty="0"/>
              <a:t>La España húmeda</a:t>
            </a:r>
            <a:r>
              <a:rPr lang="es-ES" dirty="0" smtClean="0"/>
              <a:t>.</a:t>
            </a:r>
          </a:p>
          <a:p>
            <a:r>
              <a:rPr lang="es-ES" dirty="0"/>
              <a:t>Es la única que recibe </a:t>
            </a:r>
            <a:r>
              <a:rPr lang="es-ES" b="1" dirty="0"/>
              <a:t>precipitaciones anuales abundantes</a:t>
            </a:r>
            <a:r>
              <a:rPr lang="es-ES" dirty="0"/>
              <a:t>, siempre </a:t>
            </a:r>
            <a:r>
              <a:rPr lang="es-ES" b="1" dirty="0"/>
              <a:t>superiores a los 800 litros</a:t>
            </a:r>
            <a:r>
              <a:rPr lang="es-ES" dirty="0"/>
              <a:t>, aunque existen puntos que superan los 2000 litros. </a:t>
            </a:r>
            <a:endParaRPr lang="es-ES" dirty="0" smtClean="0"/>
          </a:p>
          <a:p>
            <a:r>
              <a:rPr lang="es-ES" dirty="0" smtClean="0"/>
              <a:t>Comprende </a:t>
            </a:r>
            <a:r>
              <a:rPr lang="es-ES" dirty="0"/>
              <a:t>las vertientes </a:t>
            </a:r>
            <a:r>
              <a:rPr lang="es-ES" b="1" dirty="0"/>
              <a:t>noroeste y norte peninsular</a:t>
            </a:r>
            <a:r>
              <a:rPr lang="es-ES" dirty="0"/>
              <a:t>, </a:t>
            </a:r>
            <a:r>
              <a:rPr lang="es-ES" b="1" dirty="0" smtClean="0"/>
              <a:t>desde </a:t>
            </a:r>
            <a:r>
              <a:rPr lang="es-ES" b="1" dirty="0"/>
              <a:t>Galicia hasta Cataluña</a:t>
            </a:r>
            <a:r>
              <a:rPr lang="es-ES" dirty="0"/>
              <a:t>, incluyendo también las zonas montañosas de esa vertiente norte: </a:t>
            </a:r>
            <a:r>
              <a:rPr lang="es-ES" b="1" dirty="0"/>
              <a:t>los  macizos Galaico y  Cantábrico y los Pirineos</a:t>
            </a:r>
            <a:r>
              <a:rPr lang="es-ES" dirty="0"/>
              <a:t>. </a:t>
            </a:r>
            <a:endParaRPr lang="es-ES" dirty="0" smtClean="0"/>
          </a:p>
          <a:p>
            <a:r>
              <a:rPr lang="es-ES" dirty="0" smtClean="0"/>
              <a:t>Las </a:t>
            </a:r>
            <a:r>
              <a:rPr lang="es-ES" dirty="0"/>
              <a:t>causas de la elevada pluviometría de estas áreas hay que buscarlas en su </a:t>
            </a:r>
            <a:r>
              <a:rPr lang="es-ES" b="1" u="sng" dirty="0"/>
              <a:t>disposición septentriona</a:t>
            </a:r>
            <a:r>
              <a:rPr lang="es-ES" u="sng" dirty="0"/>
              <a:t>l</a:t>
            </a:r>
            <a:r>
              <a:rPr lang="es-ES" dirty="0"/>
              <a:t>, con la consiguiente </a:t>
            </a:r>
            <a:r>
              <a:rPr lang="es-ES" b="1" dirty="0"/>
              <a:t>influencia de las borrascas y de los frentes atlánticos</a:t>
            </a:r>
            <a:r>
              <a:rPr lang="es-ES" dirty="0"/>
              <a:t>, y en </a:t>
            </a:r>
            <a:r>
              <a:rPr lang="es-ES" u="sng" dirty="0"/>
              <a:t>el relieve.</a:t>
            </a:r>
            <a:endParaRPr lang="es-ES" u="sng" dirty="0"/>
          </a:p>
        </p:txBody>
      </p:sp>
    </p:spTree>
    <p:extLst>
      <p:ext uri="{BB962C8B-B14F-4D97-AF65-F5344CB8AC3E}">
        <p14:creationId xmlns:p14="http://schemas.microsoft.com/office/powerpoint/2010/main" val="369902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92696"/>
            <a:ext cx="7272808" cy="5832648"/>
          </a:xfrm>
        </p:spPr>
      </p:pic>
      <p:sp>
        <p:nvSpPr>
          <p:cNvPr id="5" name="4 CuadroTexto"/>
          <p:cNvSpPr txBox="1"/>
          <p:nvPr/>
        </p:nvSpPr>
        <p:spPr>
          <a:xfrm>
            <a:off x="1331640" y="1700808"/>
            <a:ext cx="2160240" cy="369332"/>
          </a:xfrm>
          <a:prstGeom prst="rect">
            <a:avLst/>
          </a:prstGeom>
          <a:noFill/>
        </p:spPr>
        <p:txBody>
          <a:bodyPr wrap="square" rtlCol="0">
            <a:spAutoFit/>
          </a:bodyPr>
          <a:lstStyle/>
          <a:p>
            <a:r>
              <a:rPr lang="es-ES" dirty="0" smtClean="0"/>
              <a:t>España húmeda</a:t>
            </a:r>
            <a:endParaRPr lang="es-ES" dirty="0"/>
          </a:p>
        </p:txBody>
      </p:sp>
      <p:sp>
        <p:nvSpPr>
          <p:cNvPr id="6" name="5 CuadroTexto"/>
          <p:cNvSpPr txBox="1"/>
          <p:nvPr/>
        </p:nvSpPr>
        <p:spPr>
          <a:xfrm>
            <a:off x="3851920" y="1885474"/>
            <a:ext cx="2592288" cy="369332"/>
          </a:xfrm>
          <a:prstGeom prst="rect">
            <a:avLst/>
          </a:prstGeom>
          <a:noFill/>
        </p:spPr>
        <p:txBody>
          <a:bodyPr wrap="square" rtlCol="0">
            <a:spAutoFit/>
          </a:bodyPr>
          <a:lstStyle/>
          <a:p>
            <a:r>
              <a:rPr lang="es-ES" dirty="0" smtClean="0"/>
              <a:t>España </a:t>
            </a:r>
            <a:r>
              <a:rPr lang="es-ES" dirty="0" err="1" smtClean="0"/>
              <a:t>humeda</a:t>
            </a:r>
            <a:endParaRPr lang="es-ES" dirty="0"/>
          </a:p>
        </p:txBody>
      </p:sp>
    </p:spTree>
    <p:extLst>
      <p:ext uri="{BB962C8B-B14F-4D97-AF65-F5344CB8AC3E}">
        <p14:creationId xmlns:p14="http://schemas.microsoft.com/office/powerpoint/2010/main" val="236238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8"/>
            <a:ext cx="8208912" cy="6408712"/>
          </a:xfrm>
        </p:spPr>
      </p:pic>
    </p:spTree>
    <p:extLst>
      <p:ext uri="{BB962C8B-B14F-4D97-AF65-F5344CB8AC3E}">
        <p14:creationId xmlns:p14="http://schemas.microsoft.com/office/powerpoint/2010/main" val="34623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p:txBody>
          <a:bodyPr>
            <a:normAutofit fontScale="92500"/>
          </a:bodyPr>
          <a:lstStyle/>
          <a:p>
            <a:r>
              <a:rPr lang="es-ES" b="1" dirty="0"/>
              <a:t>Fuera de estas áreas</a:t>
            </a:r>
            <a:r>
              <a:rPr lang="es-ES" dirty="0"/>
              <a:t>, sólo algunos </a:t>
            </a:r>
            <a:r>
              <a:rPr lang="es-ES" b="1" dirty="0"/>
              <a:t>núcleos aislados </a:t>
            </a:r>
            <a:r>
              <a:rPr lang="es-ES" dirty="0"/>
              <a:t>de la Península reciben </a:t>
            </a:r>
            <a:r>
              <a:rPr lang="es-ES" b="1" dirty="0"/>
              <a:t>precipitaciones totales anuales similares</a:t>
            </a:r>
            <a:r>
              <a:rPr lang="es-ES" dirty="0"/>
              <a:t>, conformando auténticos islotes de humedad en medio de zonas más secas. </a:t>
            </a:r>
            <a:endParaRPr lang="es-ES" dirty="0" smtClean="0"/>
          </a:p>
          <a:p>
            <a:r>
              <a:rPr lang="es-ES" dirty="0" smtClean="0"/>
              <a:t>En </a:t>
            </a:r>
            <a:r>
              <a:rPr lang="es-ES" dirty="0"/>
              <a:t>este caso, </a:t>
            </a:r>
            <a:r>
              <a:rPr lang="es-ES" b="1" dirty="0"/>
              <a:t>la altitud es la causa fundamental de las abundantes precipitacione</a:t>
            </a:r>
            <a:r>
              <a:rPr lang="es-ES" dirty="0"/>
              <a:t>s, de ahí que su distribución esté estrechamente relacionada con las </a:t>
            </a:r>
            <a:r>
              <a:rPr lang="es-ES" b="1" dirty="0"/>
              <a:t>áreas montañosas de la Península</a:t>
            </a:r>
            <a:r>
              <a:rPr lang="es-ES" dirty="0"/>
              <a:t>: sectores de </a:t>
            </a:r>
            <a:r>
              <a:rPr lang="es-ES" b="1" dirty="0"/>
              <a:t>la Penibética, zonas más elevadas de la Cordillera Ibérica, las sierras de Cazorla y Segura, y puntos muy localizados de los Montes de Toledo y Sierra Morena</a:t>
            </a:r>
            <a:r>
              <a:rPr lang="es-ES" dirty="0"/>
              <a:t>. </a:t>
            </a:r>
            <a:endParaRPr lang="es-ES" dirty="0" smtClean="0"/>
          </a:p>
          <a:p>
            <a:r>
              <a:rPr lang="es-ES" dirty="0" smtClean="0"/>
              <a:t>Dentro </a:t>
            </a:r>
            <a:r>
              <a:rPr lang="es-ES" dirty="0"/>
              <a:t>de esta área merecen </a:t>
            </a:r>
            <a:r>
              <a:rPr lang="es-ES" b="1" dirty="0"/>
              <a:t>destacarse la sierra de Grazalema, la más lluviosa de España, que recibe más de 2000 litros anuales</a:t>
            </a:r>
            <a:r>
              <a:rPr lang="es-ES" dirty="0"/>
              <a:t>, explicable por el efecto orográfico, la distancia al mar, su posición respecto a los vientos húmedos con diferencia entre barlovento y sotavento, y </a:t>
            </a:r>
            <a:r>
              <a:rPr lang="es-ES" b="1" dirty="0"/>
              <a:t>la sierra de Gredos </a:t>
            </a:r>
            <a:r>
              <a:rPr lang="es-ES" dirty="0"/>
              <a:t>, que supera ampliamente </a:t>
            </a:r>
            <a:r>
              <a:rPr lang="es-ES" b="1" dirty="0"/>
              <a:t>los 1500 litros</a:t>
            </a:r>
            <a:endParaRPr lang="es-ES" b="1" dirty="0"/>
          </a:p>
        </p:txBody>
      </p:sp>
      <p:sp>
        <p:nvSpPr>
          <p:cNvPr id="4" name="3 Rectángulo"/>
          <p:cNvSpPr/>
          <p:nvPr/>
        </p:nvSpPr>
        <p:spPr>
          <a:xfrm>
            <a:off x="1979711" y="7893496"/>
            <a:ext cx="352007" cy="177648632"/>
          </a:xfrm>
          <a:prstGeom prst="rect">
            <a:avLst/>
          </a:prstGeom>
        </p:spPr>
        <p:txBody>
          <a:bodyPr wrap="square">
            <a:spAutoFit/>
          </a:bodyPr>
          <a:lstStyle/>
          <a:p>
            <a:r>
              <a:rPr lang="es-ES" dirty="0"/>
              <a:t>Fuera de estas áreas, sólo algunos núcleos aislados de la Península reciben precipitaciones totales anuales similares, conformando auténticos islotes de humedad en medio de zonas más secas. En este caso, la altitud es la causa fundamental de las abundantes precipitaciones, de ahí que su distribución esté estrechamente relacionada con las áreas montañosas de la Península: sectores de la Penibética, zonas más elevadas de la Cordillera Ibérica, las sierras de Cazorla y Segura, y puntos muy localizados de los Montes de Toledo y Sierra Morena. Dentro de esta área merecen destacarse la sierra de Grazalema, la más lluviosa de España, que recibe más de 2000 litros anuales, explicable por el efecto orográfico, la distancia al mar, su posición respecto a los vientos húmedos con diferencia entre barlovento y sotavento, y la sierra de Gredos , que supera ampliamente los 1500 </a:t>
            </a:r>
            <a:r>
              <a:rPr lang="es-ES" dirty="0" smtClean="0"/>
              <a:t>litro</a:t>
            </a:r>
            <a:endParaRPr lang="es-ES" dirty="0"/>
          </a:p>
        </p:txBody>
      </p:sp>
    </p:spTree>
    <p:extLst>
      <p:ext uri="{BB962C8B-B14F-4D97-AF65-F5344CB8AC3E}">
        <p14:creationId xmlns:p14="http://schemas.microsoft.com/office/powerpoint/2010/main" val="7632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a:xfrm>
            <a:off x="457200" y="1268760"/>
            <a:ext cx="7620000" cy="5132040"/>
          </a:xfrm>
        </p:spPr>
        <p:txBody>
          <a:bodyPr>
            <a:normAutofit fontScale="92500"/>
          </a:bodyPr>
          <a:lstStyle/>
          <a:p>
            <a:pPr lvl="0"/>
            <a:r>
              <a:rPr lang="es-ES" b="1" dirty="0"/>
              <a:t>La España seca</a:t>
            </a:r>
            <a:r>
              <a:rPr lang="es-ES" dirty="0"/>
              <a:t>. </a:t>
            </a:r>
            <a:endParaRPr lang="es-ES" dirty="0" smtClean="0"/>
          </a:p>
          <a:p>
            <a:pPr lvl="0"/>
            <a:r>
              <a:rPr lang="es-ES" dirty="0" smtClean="0"/>
              <a:t>Es </a:t>
            </a:r>
            <a:r>
              <a:rPr lang="es-ES" dirty="0"/>
              <a:t>un </a:t>
            </a:r>
            <a:r>
              <a:rPr lang="es-ES" b="1" dirty="0"/>
              <a:t>área muy amplia </a:t>
            </a:r>
            <a:r>
              <a:rPr lang="es-ES" dirty="0"/>
              <a:t>delimitada, </a:t>
            </a:r>
            <a:r>
              <a:rPr lang="es-ES" b="1" dirty="0"/>
              <a:t>por las </a:t>
            </a:r>
            <a:r>
              <a:rPr lang="es-ES" b="1" dirty="0" err="1"/>
              <a:t>isoyetas</a:t>
            </a:r>
            <a:r>
              <a:rPr lang="es-ES" b="1" dirty="0"/>
              <a:t> de 300 y 800 mm anuales</a:t>
            </a:r>
            <a:r>
              <a:rPr lang="es-ES" dirty="0"/>
              <a:t>, y abarca el </a:t>
            </a:r>
            <a:r>
              <a:rPr lang="es-ES" b="1" dirty="0"/>
              <a:t>72% del territorio peninsular</a:t>
            </a:r>
            <a:r>
              <a:rPr lang="es-ES" dirty="0"/>
              <a:t>. Incluyendo </a:t>
            </a:r>
            <a:r>
              <a:rPr lang="es-ES" b="1" dirty="0"/>
              <a:t>las dos </a:t>
            </a:r>
            <a:r>
              <a:rPr lang="es-ES" b="1" dirty="0" err="1"/>
              <a:t>submesetas</a:t>
            </a:r>
            <a:r>
              <a:rPr lang="es-ES" b="1" dirty="0"/>
              <a:t>, los valles del Ebro y del Guadalquivir, zonas de Levante y Cataluña, y  la mayor parte de los archipiélagos</a:t>
            </a:r>
            <a:r>
              <a:rPr lang="es-ES" dirty="0"/>
              <a:t>. </a:t>
            </a:r>
            <a:endParaRPr lang="es-ES" dirty="0" smtClean="0"/>
          </a:p>
          <a:p>
            <a:pPr lvl="0"/>
            <a:r>
              <a:rPr lang="es-ES" dirty="0" smtClean="0"/>
              <a:t>Las </a:t>
            </a:r>
            <a:r>
              <a:rPr lang="es-ES" dirty="0"/>
              <a:t>c</a:t>
            </a:r>
            <a:r>
              <a:rPr lang="es-ES" b="1" dirty="0"/>
              <a:t>ausas de la disminución de las precipitaciones </a:t>
            </a:r>
            <a:r>
              <a:rPr lang="es-ES" b="1" dirty="0" smtClean="0"/>
              <a:t>son</a:t>
            </a:r>
            <a:r>
              <a:rPr lang="es-ES" dirty="0" smtClean="0"/>
              <a:t>,:</a:t>
            </a:r>
          </a:p>
          <a:p>
            <a:pPr lvl="1"/>
            <a:r>
              <a:rPr lang="es-ES" b="1" u="sng" dirty="0"/>
              <a:t>E</a:t>
            </a:r>
            <a:r>
              <a:rPr lang="es-ES" b="1" u="sng" dirty="0" smtClean="0"/>
              <a:t>l </a:t>
            </a:r>
            <a:r>
              <a:rPr lang="es-ES" b="1" u="sng" dirty="0"/>
              <a:t>debilitamiento de los flujos atlánticos </a:t>
            </a:r>
            <a:r>
              <a:rPr lang="es-ES" dirty="0"/>
              <a:t>a medida que penetramos hacia el interior de la </a:t>
            </a:r>
            <a:r>
              <a:rPr lang="es-ES" dirty="0" smtClean="0"/>
              <a:t>Península.</a:t>
            </a:r>
          </a:p>
          <a:p>
            <a:pPr lvl="1"/>
            <a:r>
              <a:rPr lang="es-ES" b="1" u="sng" dirty="0"/>
              <a:t>C</a:t>
            </a:r>
            <a:r>
              <a:rPr lang="es-ES" b="1" u="sng" dirty="0" smtClean="0"/>
              <a:t>uanto </a:t>
            </a:r>
            <a:r>
              <a:rPr lang="es-ES" b="1" u="sng" dirty="0"/>
              <a:t>más al sur, mayor es la influencia del mundo tropical</a:t>
            </a:r>
            <a:r>
              <a:rPr lang="es-ES" dirty="0" smtClean="0"/>
              <a:t>.</a:t>
            </a:r>
          </a:p>
          <a:p>
            <a:pPr lvl="1"/>
            <a:endParaRPr lang="es-ES" dirty="0"/>
          </a:p>
          <a:p>
            <a:r>
              <a:rPr lang="es-ES" dirty="0"/>
              <a:t>El </a:t>
            </a:r>
            <a:r>
              <a:rPr lang="es-ES" b="1" dirty="0"/>
              <a:t>paso</a:t>
            </a:r>
            <a:r>
              <a:rPr lang="es-ES" dirty="0"/>
              <a:t> de la </a:t>
            </a:r>
            <a:r>
              <a:rPr lang="es-ES" b="1" dirty="0"/>
              <a:t>España húmeda a la España seca </a:t>
            </a:r>
            <a:r>
              <a:rPr lang="es-ES" dirty="0"/>
              <a:t>se realiza a través de  una </a:t>
            </a:r>
            <a:r>
              <a:rPr lang="es-ES" b="1" dirty="0"/>
              <a:t>zona de transición</a:t>
            </a:r>
            <a:r>
              <a:rPr lang="es-ES" dirty="0"/>
              <a:t>, delimitada por </a:t>
            </a:r>
            <a:r>
              <a:rPr lang="es-ES" b="1" dirty="0"/>
              <a:t>las </a:t>
            </a:r>
            <a:r>
              <a:rPr lang="es-ES" b="1" dirty="0" err="1"/>
              <a:t>isoyetas</a:t>
            </a:r>
            <a:r>
              <a:rPr lang="es-ES" b="1" dirty="0"/>
              <a:t> de 600 a 800 litros anuales</a:t>
            </a:r>
            <a:r>
              <a:rPr lang="es-ES" dirty="0"/>
              <a:t>, se extiende formando una aureola por la </a:t>
            </a:r>
            <a:r>
              <a:rPr lang="es-ES" b="1" dirty="0"/>
              <a:t>vertiente meridional de los Pirineos,  Cordillera Cantábrica y el sector occidental de ambas mesetas.</a:t>
            </a:r>
          </a:p>
          <a:p>
            <a:endParaRPr lang="es-ES" dirty="0"/>
          </a:p>
        </p:txBody>
      </p:sp>
    </p:spTree>
    <p:extLst>
      <p:ext uri="{BB962C8B-B14F-4D97-AF65-F5344CB8AC3E}">
        <p14:creationId xmlns:p14="http://schemas.microsoft.com/office/powerpoint/2010/main" val="301151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2333"/>
            <a:ext cx="8712968" cy="6815667"/>
          </a:xfrm>
        </p:spPr>
      </p:pic>
      <p:sp>
        <p:nvSpPr>
          <p:cNvPr id="6" name="5 CuadroTexto"/>
          <p:cNvSpPr txBox="1"/>
          <p:nvPr/>
        </p:nvSpPr>
        <p:spPr>
          <a:xfrm>
            <a:off x="2158850" y="1662399"/>
            <a:ext cx="2520280" cy="369332"/>
          </a:xfrm>
          <a:prstGeom prst="rect">
            <a:avLst/>
          </a:prstGeom>
          <a:noFill/>
        </p:spPr>
        <p:txBody>
          <a:bodyPr wrap="square" rtlCol="0">
            <a:spAutoFit/>
          </a:bodyPr>
          <a:lstStyle/>
          <a:p>
            <a:r>
              <a:rPr lang="es-ES" dirty="0" smtClean="0"/>
              <a:t>España Seca</a:t>
            </a:r>
            <a:endParaRPr lang="es-ES" dirty="0"/>
          </a:p>
        </p:txBody>
      </p:sp>
      <p:sp>
        <p:nvSpPr>
          <p:cNvPr id="7" name="6 CuadroTexto"/>
          <p:cNvSpPr txBox="1"/>
          <p:nvPr/>
        </p:nvSpPr>
        <p:spPr>
          <a:xfrm rot="571017">
            <a:off x="4679130" y="1847064"/>
            <a:ext cx="2053110" cy="369332"/>
          </a:xfrm>
          <a:prstGeom prst="rect">
            <a:avLst/>
          </a:prstGeom>
          <a:noFill/>
        </p:spPr>
        <p:txBody>
          <a:bodyPr wrap="square" rtlCol="0">
            <a:spAutoFit/>
          </a:bodyPr>
          <a:lstStyle/>
          <a:p>
            <a:r>
              <a:rPr lang="es-ES" dirty="0" smtClean="0"/>
              <a:t>España seca</a:t>
            </a:r>
            <a:endParaRPr lang="es-ES" dirty="0"/>
          </a:p>
        </p:txBody>
      </p:sp>
      <p:sp>
        <p:nvSpPr>
          <p:cNvPr id="8" name="7 CuadroTexto"/>
          <p:cNvSpPr txBox="1"/>
          <p:nvPr/>
        </p:nvSpPr>
        <p:spPr>
          <a:xfrm rot="16996544">
            <a:off x="2063975" y="3904023"/>
            <a:ext cx="2304256" cy="369332"/>
          </a:xfrm>
          <a:prstGeom prst="rect">
            <a:avLst/>
          </a:prstGeom>
          <a:noFill/>
        </p:spPr>
        <p:txBody>
          <a:bodyPr wrap="square" rtlCol="0">
            <a:spAutoFit/>
          </a:bodyPr>
          <a:lstStyle/>
          <a:p>
            <a:r>
              <a:rPr lang="es-ES" dirty="0" smtClean="0"/>
              <a:t>España seca</a:t>
            </a:r>
            <a:endParaRPr lang="es-ES" dirty="0"/>
          </a:p>
        </p:txBody>
      </p:sp>
    </p:spTree>
    <p:extLst>
      <p:ext uri="{BB962C8B-B14F-4D97-AF65-F5344CB8AC3E}">
        <p14:creationId xmlns:p14="http://schemas.microsoft.com/office/powerpoint/2010/main" val="175748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a:xfrm>
            <a:off x="457200" y="1052736"/>
            <a:ext cx="7620000" cy="5348064"/>
          </a:xfrm>
        </p:spPr>
        <p:txBody>
          <a:bodyPr>
            <a:normAutofit/>
          </a:bodyPr>
          <a:lstStyle/>
          <a:p>
            <a:pPr lvl="0"/>
            <a:r>
              <a:rPr lang="es-ES" b="1" dirty="0"/>
              <a:t>La España árida</a:t>
            </a:r>
            <a:r>
              <a:rPr lang="es-ES" dirty="0"/>
              <a:t>. </a:t>
            </a:r>
            <a:endParaRPr lang="es-ES" dirty="0" smtClean="0"/>
          </a:p>
          <a:p>
            <a:pPr lvl="0"/>
            <a:r>
              <a:rPr lang="es-ES" dirty="0" smtClean="0"/>
              <a:t>Lugares </a:t>
            </a:r>
            <a:r>
              <a:rPr lang="es-ES" dirty="0"/>
              <a:t>que reciben </a:t>
            </a:r>
            <a:r>
              <a:rPr lang="es-ES" b="1" dirty="0"/>
              <a:t>menos de 300 litros de precipitaciones totales anuales. </a:t>
            </a:r>
            <a:endParaRPr lang="es-ES" b="1" dirty="0" smtClean="0"/>
          </a:p>
          <a:p>
            <a:pPr lvl="0"/>
            <a:r>
              <a:rPr lang="es-ES" b="1" dirty="0" smtClean="0"/>
              <a:t>Se  </a:t>
            </a:r>
            <a:r>
              <a:rPr lang="es-ES" b="1" dirty="0"/>
              <a:t>localiza </a:t>
            </a:r>
            <a:r>
              <a:rPr lang="es-ES" b="1" dirty="0" smtClean="0"/>
              <a:t>en </a:t>
            </a:r>
            <a:r>
              <a:rPr lang="es-ES" b="1" dirty="0"/>
              <a:t>el sureste peninsular y en el flanco levantino, cuenca del segura</a:t>
            </a:r>
            <a:r>
              <a:rPr lang="es-ES" dirty="0"/>
              <a:t>, e incluye también algunas </a:t>
            </a:r>
            <a:r>
              <a:rPr lang="es-ES" b="1" dirty="0"/>
              <a:t>comarcas dispersas del interior peninsular</a:t>
            </a:r>
            <a:r>
              <a:rPr lang="es-ES" dirty="0"/>
              <a:t>, Zamora como las altiplanicies granadinas y el bajo Ebro.</a:t>
            </a:r>
          </a:p>
          <a:p>
            <a:r>
              <a:rPr lang="es-ES" dirty="0" smtClean="0"/>
              <a:t>Las poca precipitaciones </a:t>
            </a:r>
            <a:r>
              <a:rPr lang="es-ES" dirty="0"/>
              <a:t>se </a:t>
            </a:r>
            <a:r>
              <a:rPr lang="es-ES" dirty="0" smtClean="0"/>
              <a:t>explica por:</a:t>
            </a:r>
          </a:p>
          <a:p>
            <a:r>
              <a:rPr lang="es-ES" dirty="0" smtClean="0"/>
              <a:t>A) </a:t>
            </a:r>
            <a:r>
              <a:rPr lang="es-ES" b="1" u="sng" dirty="0"/>
              <a:t>P</a:t>
            </a:r>
            <a:r>
              <a:rPr lang="es-ES" b="1" u="sng" dirty="0" smtClean="0"/>
              <a:t>or </a:t>
            </a:r>
            <a:r>
              <a:rPr lang="es-ES" b="1" u="sng" dirty="0"/>
              <a:t>el efecto de pantalla que ejercen los relieves</a:t>
            </a:r>
            <a:r>
              <a:rPr lang="es-ES" dirty="0"/>
              <a:t> </a:t>
            </a:r>
            <a:r>
              <a:rPr lang="es-ES" dirty="0" smtClean="0"/>
              <a:t> </a:t>
            </a:r>
            <a:r>
              <a:rPr lang="es-ES" b="1" u="sng" dirty="0" smtClean="0"/>
              <a:t>( EFECTO FOEHN) </a:t>
            </a:r>
            <a:r>
              <a:rPr lang="es-ES" dirty="0" smtClean="0"/>
              <a:t>cercanos </a:t>
            </a:r>
            <a:r>
              <a:rPr lang="es-ES" dirty="0"/>
              <a:t>frente a la dirección predominante de los flujos </a:t>
            </a:r>
            <a:r>
              <a:rPr lang="es-ES" dirty="0" smtClean="0"/>
              <a:t>lluviosos.</a:t>
            </a:r>
          </a:p>
          <a:p>
            <a:r>
              <a:rPr lang="es-ES" dirty="0" smtClean="0"/>
              <a:t>B) </a:t>
            </a:r>
            <a:r>
              <a:rPr lang="es-ES" b="1" u="sng" dirty="0" smtClean="0"/>
              <a:t>Por </a:t>
            </a:r>
            <a:r>
              <a:rPr lang="es-ES" b="1" u="sng" dirty="0"/>
              <a:t>su posición interior</a:t>
            </a:r>
            <a:r>
              <a:rPr lang="es-ES" b="1" u="sng" dirty="0" smtClean="0"/>
              <a:t>. ( CONTINENTALIDAD)</a:t>
            </a:r>
          </a:p>
          <a:p>
            <a:endParaRPr lang="es-ES" b="1" u="sng" dirty="0"/>
          </a:p>
          <a:p>
            <a:endParaRPr lang="es-ES" dirty="0"/>
          </a:p>
        </p:txBody>
      </p:sp>
    </p:spTree>
    <p:extLst>
      <p:ext uri="{BB962C8B-B14F-4D97-AF65-F5344CB8AC3E}">
        <p14:creationId xmlns:p14="http://schemas.microsoft.com/office/powerpoint/2010/main" val="275057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p:txBody>
          <a:bodyPr/>
          <a:lstStyle/>
          <a:p>
            <a:r>
              <a:rPr lang="es-ES" b="1" u="sng" dirty="0"/>
              <a:t>Carácter y reparto estacional de las precipitaciones</a:t>
            </a:r>
          </a:p>
          <a:p>
            <a:r>
              <a:rPr lang="es-ES" dirty="0"/>
              <a:t>El carácter de las precipitaciones cambia también de un lugar a otro. Así, en la </a:t>
            </a:r>
            <a:r>
              <a:rPr lang="es-ES" b="1" dirty="0"/>
              <a:t>España húmeda</a:t>
            </a:r>
            <a:r>
              <a:rPr lang="es-ES" dirty="0"/>
              <a:t>, las precipitaciones caen durante muchos días a lo largo de todo el año- </a:t>
            </a:r>
            <a:r>
              <a:rPr lang="es-ES" b="1" dirty="0"/>
              <a:t>unos 150 días- </a:t>
            </a:r>
            <a:r>
              <a:rPr lang="es-ES" dirty="0"/>
              <a:t>y por eso son, por lo general, </a:t>
            </a:r>
            <a:r>
              <a:rPr lang="es-ES" b="1" dirty="0"/>
              <a:t>finas y persistentes</a:t>
            </a:r>
            <a:r>
              <a:rPr lang="es-ES" dirty="0" smtClean="0"/>
              <a:t>.</a:t>
            </a:r>
          </a:p>
          <a:p>
            <a:r>
              <a:rPr lang="es-ES" dirty="0" smtClean="0"/>
              <a:t> </a:t>
            </a:r>
            <a:r>
              <a:rPr lang="es-ES" dirty="0"/>
              <a:t>En cambio, en las </a:t>
            </a:r>
            <a:r>
              <a:rPr lang="es-ES" b="1" dirty="0"/>
              <a:t>zonas secas y áridas</a:t>
            </a:r>
            <a:r>
              <a:rPr lang="es-ES" dirty="0"/>
              <a:t>, el número de días de lluvia </a:t>
            </a:r>
            <a:r>
              <a:rPr lang="es-ES" b="1" dirty="0"/>
              <a:t>desciende de manera considerable-75 y 25 días al año</a:t>
            </a:r>
            <a:r>
              <a:rPr lang="es-ES" dirty="0"/>
              <a:t>, respectivamente-, por lo que las precipitaciones caen en forma de </a:t>
            </a:r>
            <a:r>
              <a:rPr lang="es-ES" b="1" dirty="0"/>
              <a:t>violentos aguaceros</a:t>
            </a:r>
            <a:r>
              <a:rPr lang="es-ES" dirty="0"/>
              <a:t>.</a:t>
            </a:r>
          </a:p>
          <a:p>
            <a:endParaRPr lang="es-ES" dirty="0"/>
          </a:p>
        </p:txBody>
      </p:sp>
    </p:spTree>
    <p:extLst>
      <p:ext uri="{BB962C8B-B14F-4D97-AF65-F5344CB8AC3E}">
        <p14:creationId xmlns:p14="http://schemas.microsoft.com/office/powerpoint/2010/main" val="68560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 Régimen estacional</a:t>
            </a:r>
            <a:endParaRPr lang="es-ES" dirty="0"/>
          </a:p>
        </p:txBody>
      </p:sp>
      <p:sp>
        <p:nvSpPr>
          <p:cNvPr id="3" name="2 Marcador de contenido"/>
          <p:cNvSpPr>
            <a:spLocks noGrp="1"/>
          </p:cNvSpPr>
          <p:nvPr>
            <p:ph idx="1"/>
          </p:nvPr>
        </p:nvSpPr>
        <p:spPr>
          <a:xfrm>
            <a:off x="179512" y="1600200"/>
            <a:ext cx="8424936" cy="4997152"/>
          </a:xfrm>
        </p:spPr>
        <p:txBody>
          <a:bodyPr>
            <a:normAutofit fontScale="92500" lnSpcReduction="20000"/>
          </a:bodyPr>
          <a:lstStyle/>
          <a:p>
            <a:r>
              <a:rPr lang="es-ES" dirty="0"/>
              <a:t>Tan importante como el número de días  de precipitación es </a:t>
            </a:r>
            <a:r>
              <a:rPr lang="es-ES" b="1" dirty="0"/>
              <a:t>su régimen estacional</a:t>
            </a:r>
            <a:r>
              <a:rPr lang="es-ES" dirty="0"/>
              <a:t>, es decir, su reparto a lo largo de las estaciones del año. Los principales regímenes pluviométricos son tres:</a:t>
            </a:r>
          </a:p>
          <a:p>
            <a:pPr lvl="0"/>
            <a:r>
              <a:rPr lang="es-ES" b="1" dirty="0"/>
              <a:t>el máximo de invierno</a:t>
            </a:r>
            <a:r>
              <a:rPr lang="es-ES" dirty="0"/>
              <a:t> </a:t>
            </a:r>
            <a:r>
              <a:rPr lang="es-ES" dirty="0" smtClean="0"/>
              <a:t> </a:t>
            </a:r>
            <a:r>
              <a:rPr lang="es-ES" u="sng" dirty="0" smtClean="0"/>
              <a:t>Se da en la franja </a:t>
            </a:r>
            <a:r>
              <a:rPr lang="es-ES" u="sng" dirty="0"/>
              <a:t>más próxima al océano </a:t>
            </a:r>
            <a:r>
              <a:rPr lang="es-ES" dirty="0" smtClean="0"/>
              <a:t>todo </a:t>
            </a:r>
            <a:r>
              <a:rPr lang="es-ES" dirty="0"/>
              <a:t>el </a:t>
            </a:r>
            <a:r>
              <a:rPr lang="es-ES" dirty="0" smtClean="0"/>
              <a:t>(sector </a:t>
            </a:r>
            <a:r>
              <a:rPr lang="es-ES" dirty="0"/>
              <a:t>occidental de la </a:t>
            </a:r>
            <a:r>
              <a:rPr lang="es-ES" dirty="0" smtClean="0"/>
              <a:t>Península);</a:t>
            </a:r>
          </a:p>
          <a:p>
            <a:pPr lvl="0"/>
            <a:r>
              <a:rPr lang="es-ES" b="1" dirty="0"/>
              <a:t>E</a:t>
            </a:r>
            <a:r>
              <a:rPr lang="es-ES" b="1" dirty="0" smtClean="0"/>
              <a:t>l </a:t>
            </a:r>
            <a:r>
              <a:rPr lang="es-ES" b="1" dirty="0"/>
              <a:t>interior y la mitad oriental</a:t>
            </a:r>
            <a:r>
              <a:rPr lang="es-ES" dirty="0"/>
              <a:t> se caracterizan por la existencia de </a:t>
            </a:r>
            <a:r>
              <a:rPr lang="es-ES" b="1" dirty="0"/>
              <a:t>dos </a:t>
            </a:r>
            <a:r>
              <a:rPr lang="es-ES" b="1" dirty="0" smtClean="0"/>
              <a:t>máximos</a:t>
            </a:r>
            <a:r>
              <a:rPr lang="es-ES" dirty="0"/>
              <a:t> </a:t>
            </a:r>
            <a:r>
              <a:rPr lang="es-ES" dirty="0" smtClean="0"/>
              <a:t>(otoño </a:t>
            </a:r>
            <a:r>
              <a:rPr lang="es-ES" dirty="0"/>
              <a:t>y </a:t>
            </a:r>
            <a:r>
              <a:rPr lang="es-ES" dirty="0"/>
              <a:t> </a:t>
            </a:r>
            <a:r>
              <a:rPr lang="es-ES" dirty="0" smtClean="0"/>
              <a:t>primavera)</a:t>
            </a:r>
          </a:p>
          <a:p>
            <a:pPr lvl="0"/>
            <a:r>
              <a:rPr lang="es-ES" b="1" dirty="0" smtClean="0"/>
              <a:t> En zonas </a:t>
            </a:r>
            <a:r>
              <a:rPr lang="es-ES" b="1" dirty="0"/>
              <a:t>muy localizadas del interior</a:t>
            </a:r>
            <a:r>
              <a:rPr lang="es-ES" dirty="0"/>
              <a:t>, algunas áreas presentan precipitaciones estivales superiores a las de invierno.</a:t>
            </a:r>
          </a:p>
          <a:p>
            <a:r>
              <a:rPr lang="es-ES" b="1" dirty="0"/>
              <a:t>L</a:t>
            </a:r>
            <a:r>
              <a:rPr lang="es-ES" b="1" dirty="0" smtClean="0"/>
              <a:t>a </a:t>
            </a:r>
            <a:r>
              <a:rPr lang="es-ES" b="1" dirty="0"/>
              <a:t>nieve </a:t>
            </a:r>
            <a:r>
              <a:rPr lang="es-ES" dirty="0"/>
              <a:t>reserva</a:t>
            </a:r>
            <a:r>
              <a:rPr lang="es-ES" b="1" dirty="0"/>
              <a:t> </a:t>
            </a:r>
            <a:r>
              <a:rPr lang="es-ES" dirty="0"/>
              <a:t> hídrica importante. Los espacios de ocio suponen un aprovechamiento económico importante a pesar del daño al medio </a:t>
            </a:r>
            <a:r>
              <a:rPr lang="es-ES" dirty="0" smtClean="0"/>
              <a:t>ambiente. </a:t>
            </a:r>
            <a:r>
              <a:rPr lang="es-ES" b="1" dirty="0" smtClean="0"/>
              <a:t>Disminuye </a:t>
            </a:r>
            <a:r>
              <a:rPr lang="es-ES" b="1" dirty="0"/>
              <a:t>de Norte a Sur</a:t>
            </a:r>
            <a:r>
              <a:rPr lang="es-ES" dirty="0"/>
              <a:t>. Es importante en las sierras del Norte (más de 20 días al año). En las costas levantinas y meridionales son desconocidas.</a:t>
            </a:r>
          </a:p>
          <a:p>
            <a:r>
              <a:rPr lang="es-ES" dirty="0"/>
              <a:t>El </a:t>
            </a:r>
            <a:r>
              <a:rPr lang="es-ES" b="1" dirty="0"/>
              <a:t>granizo</a:t>
            </a:r>
            <a:r>
              <a:rPr lang="es-ES" dirty="0"/>
              <a:t>. Se  incrementa de Sur a norte y de Este a Oeste y con la altitud. Los  máximos son 10 días al año en sierras montañosas y los mínimos en las costas levantinas y meridionales.</a:t>
            </a:r>
            <a:endParaRPr lang="es-ES" dirty="0"/>
          </a:p>
        </p:txBody>
      </p:sp>
    </p:spTree>
    <p:extLst>
      <p:ext uri="{BB962C8B-B14F-4D97-AF65-F5344CB8AC3E}">
        <p14:creationId xmlns:p14="http://schemas.microsoft.com/office/powerpoint/2010/main" val="158930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 Las temperaturas</a:t>
            </a:r>
            <a:endParaRPr lang="es-ES" dirty="0"/>
          </a:p>
        </p:txBody>
      </p:sp>
      <p:sp>
        <p:nvSpPr>
          <p:cNvPr id="3" name="2 Marcador de contenido"/>
          <p:cNvSpPr>
            <a:spLocks noGrp="1"/>
          </p:cNvSpPr>
          <p:nvPr>
            <p:ph idx="1"/>
          </p:nvPr>
        </p:nvSpPr>
        <p:spPr/>
        <p:txBody>
          <a:bodyPr/>
          <a:lstStyle/>
          <a:p>
            <a:pPr lvl="1"/>
            <a:r>
              <a:rPr lang="es-ES" sz="2800" b="1" dirty="0"/>
              <a:t>Las temperaturas. Distribución espacial.</a:t>
            </a:r>
            <a:endParaRPr lang="es-ES" sz="2800" dirty="0"/>
          </a:p>
          <a:p>
            <a:r>
              <a:rPr lang="es-ES" sz="2800" dirty="0"/>
              <a:t>Grado de calentamiento del aire por la acción de los rayos solares. Su estudio permite caracterizar los climas. se  ve condicionada por :</a:t>
            </a:r>
          </a:p>
          <a:p>
            <a:pPr lvl="2"/>
            <a:r>
              <a:rPr lang="es-ES" sz="2800" dirty="0"/>
              <a:t>La latitud</a:t>
            </a:r>
          </a:p>
          <a:p>
            <a:pPr lvl="2"/>
            <a:r>
              <a:rPr lang="es-ES" sz="2800" dirty="0"/>
              <a:t>La altitud., tanto por el descenso de temperaturas como por las distintas vertientes.</a:t>
            </a:r>
          </a:p>
          <a:p>
            <a:pPr lvl="2"/>
            <a:r>
              <a:rPr lang="es-ES" sz="2800" dirty="0"/>
              <a:t>La influencia marina.</a:t>
            </a:r>
          </a:p>
          <a:p>
            <a:endParaRPr lang="es-ES" dirty="0"/>
          </a:p>
        </p:txBody>
      </p:sp>
    </p:spTree>
    <p:extLst>
      <p:ext uri="{BB962C8B-B14F-4D97-AF65-F5344CB8AC3E}">
        <p14:creationId xmlns:p14="http://schemas.microsoft.com/office/powerpoint/2010/main" val="138102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 Las Temperaturas.</a:t>
            </a:r>
            <a:endParaRPr lang="es-ES" dirty="0"/>
          </a:p>
        </p:txBody>
      </p:sp>
      <p:sp>
        <p:nvSpPr>
          <p:cNvPr id="3" name="2 Marcador de contenido"/>
          <p:cNvSpPr>
            <a:spLocks noGrp="1"/>
          </p:cNvSpPr>
          <p:nvPr>
            <p:ph idx="1"/>
          </p:nvPr>
        </p:nvSpPr>
        <p:spPr/>
        <p:txBody>
          <a:bodyPr/>
          <a:lstStyle/>
          <a:p>
            <a:r>
              <a:rPr lang="es-ES" dirty="0"/>
              <a:t>Una primera aproximación a la diversidad de las temperaturas puede venir del estudio de las </a:t>
            </a:r>
            <a:r>
              <a:rPr lang="es-ES" b="1" dirty="0"/>
              <a:t>temperaturas medias anuales</a:t>
            </a:r>
            <a:r>
              <a:rPr lang="es-ES" dirty="0"/>
              <a:t>. Se aprecian una serie de contrastes que hay que </a:t>
            </a:r>
            <a:r>
              <a:rPr lang="es-ES" dirty="0" smtClean="0"/>
              <a:t>destacar:</a:t>
            </a:r>
            <a:endParaRPr lang="es-ES" dirty="0"/>
          </a:p>
          <a:p>
            <a:pPr lvl="0"/>
            <a:r>
              <a:rPr lang="es-ES" b="1" dirty="0" smtClean="0"/>
              <a:t>A) La </a:t>
            </a:r>
            <a:r>
              <a:rPr lang="es-ES" b="1" dirty="0"/>
              <a:t>latitud</a:t>
            </a:r>
            <a:r>
              <a:rPr lang="es-ES" dirty="0"/>
              <a:t> es la principal responsable de que las </a:t>
            </a:r>
            <a:r>
              <a:rPr lang="es-ES" b="1" dirty="0"/>
              <a:t>temperaturas medias aumenten</a:t>
            </a:r>
            <a:r>
              <a:rPr lang="es-ES" dirty="0"/>
              <a:t> de </a:t>
            </a:r>
            <a:r>
              <a:rPr lang="es-ES" b="1" dirty="0"/>
              <a:t>Norte a Sur</a:t>
            </a:r>
            <a:r>
              <a:rPr lang="es-ES" dirty="0"/>
              <a:t>. La costa cantábrica es la más fresca, con medias térmicas inferiores a los 15º C. En el resto de la Península, las temperaturas medias superan los 15º C y en el valle bajo de Guadalquivir se aproxima a los 20º C. En una situación intermedia se situarían las dos </a:t>
            </a:r>
            <a:r>
              <a:rPr lang="es-ES" dirty="0" err="1"/>
              <a:t>submesetas</a:t>
            </a:r>
            <a:r>
              <a:rPr lang="es-ES" dirty="0"/>
              <a:t> y las tierras extremeñas. La </a:t>
            </a:r>
            <a:r>
              <a:rPr lang="es-ES" b="1" dirty="0"/>
              <a:t>isoterma</a:t>
            </a:r>
            <a:r>
              <a:rPr lang="es-ES" dirty="0"/>
              <a:t> más alta es la 18.5º correspondiente a Córdoba y Sevilla.</a:t>
            </a:r>
          </a:p>
          <a:p>
            <a:endParaRPr lang="es-ES" dirty="0"/>
          </a:p>
        </p:txBody>
      </p:sp>
    </p:spTree>
    <p:extLst>
      <p:ext uri="{BB962C8B-B14F-4D97-AF65-F5344CB8AC3E}">
        <p14:creationId xmlns:p14="http://schemas.microsoft.com/office/powerpoint/2010/main" val="926648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 Las temperaturas.</a:t>
            </a:r>
            <a:endParaRPr lang="es-ES" dirty="0"/>
          </a:p>
        </p:txBody>
      </p:sp>
      <p:sp>
        <p:nvSpPr>
          <p:cNvPr id="3" name="2 Marcador de contenido"/>
          <p:cNvSpPr>
            <a:spLocks noGrp="1"/>
          </p:cNvSpPr>
          <p:nvPr>
            <p:ph idx="1"/>
          </p:nvPr>
        </p:nvSpPr>
        <p:spPr/>
        <p:txBody>
          <a:bodyPr/>
          <a:lstStyle/>
          <a:p>
            <a:pPr lvl="0"/>
            <a:r>
              <a:rPr lang="es-ES" sz="2800" dirty="0" smtClean="0"/>
              <a:t>B) </a:t>
            </a:r>
            <a:r>
              <a:rPr lang="es-ES" sz="2800" b="1" dirty="0"/>
              <a:t>La influencia marítima</a:t>
            </a:r>
            <a:r>
              <a:rPr lang="es-ES" sz="2800" dirty="0"/>
              <a:t> se aprecia en la mitad occidental de la Península, donde las temperaturas son más frescas que en las áreas cercanas al Mediterráneo. Ésta es también la causante de las elevadas temperaturas alcanzadas en la costa mediterránea. El poder atemperante del mar, la acción termorreguladora que éste provoca da lugar a la </a:t>
            </a:r>
            <a:r>
              <a:rPr lang="es-ES" sz="2800" b="1" dirty="0"/>
              <a:t>diferencia entre centro y periferia</a:t>
            </a:r>
            <a:endParaRPr lang="es-ES" sz="2800" dirty="0"/>
          </a:p>
          <a:p>
            <a:endParaRPr lang="es-ES" dirty="0"/>
          </a:p>
        </p:txBody>
      </p:sp>
    </p:spTree>
    <p:extLst>
      <p:ext uri="{BB962C8B-B14F-4D97-AF65-F5344CB8AC3E}">
        <p14:creationId xmlns:p14="http://schemas.microsoft.com/office/powerpoint/2010/main" val="184182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 . Las temperaturas.</a:t>
            </a:r>
            <a:endParaRPr lang="es-ES" dirty="0"/>
          </a:p>
        </p:txBody>
      </p:sp>
      <p:sp>
        <p:nvSpPr>
          <p:cNvPr id="3" name="2 Marcador de contenido"/>
          <p:cNvSpPr>
            <a:spLocks noGrp="1"/>
          </p:cNvSpPr>
          <p:nvPr>
            <p:ph idx="1"/>
          </p:nvPr>
        </p:nvSpPr>
        <p:spPr/>
        <p:txBody>
          <a:bodyPr>
            <a:normAutofit/>
          </a:bodyPr>
          <a:lstStyle/>
          <a:p>
            <a:pPr marL="114300" lvl="0" indent="0">
              <a:buNone/>
            </a:pPr>
            <a:r>
              <a:rPr lang="es-ES" sz="2800" b="1" dirty="0" smtClean="0"/>
              <a:t>C) La </a:t>
            </a:r>
            <a:r>
              <a:rPr lang="es-ES" sz="2800" b="1" dirty="0"/>
              <a:t>altitud y la disposición del relieve</a:t>
            </a:r>
            <a:r>
              <a:rPr lang="es-ES" sz="2800" dirty="0"/>
              <a:t> hacen que en el interior peninsular las isotermas se ajusten a las curvas de nivel con bastante fidelidad, de tal modo que los puntos más fríos coinciden con las áreas más elevadas de Península. En cuanto a la orientación de las pendientes:</a:t>
            </a:r>
          </a:p>
          <a:p>
            <a:r>
              <a:rPr lang="es-ES" sz="2800" b="1" dirty="0"/>
              <a:t>                   La  pendiente Sur, es la solana</a:t>
            </a:r>
            <a:endParaRPr lang="es-ES" sz="2800" dirty="0"/>
          </a:p>
          <a:p>
            <a:r>
              <a:rPr lang="es-ES" sz="2800" b="1" dirty="0"/>
              <a:t>                   La pendiente Norte, la umbría.</a:t>
            </a:r>
            <a:endParaRPr lang="es-ES" sz="2800" dirty="0"/>
          </a:p>
          <a:p>
            <a:r>
              <a:rPr lang="es-ES" sz="2800" dirty="0"/>
              <a:t>Un punto situado a la misma altitud puede tener distinta temperatura.</a:t>
            </a:r>
          </a:p>
          <a:p>
            <a:endParaRPr lang="es-ES" dirty="0"/>
          </a:p>
        </p:txBody>
      </p:sp>
    </p:spTree>
    <p:extLst>
      <p:ext uri="{BB962C8B-B14F-4D97-AF65-F5344CB8AC3E}">
        <p14:creationId xmlns:p14="http://schemas.microsoft.com/office/powerpoint/2010/main" val="365408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u="sng" dirty="0"/>
              <a:t>Los grandes rasgos climáticos de España: elementos y su distribución espacial.</a:t>
            </a:r>
            <a:r>
              <a:rPr lang="es-ES" dirty="0"/>
              <a:t/>
            </a:r>
            <a:br>
              <a:rPr lang="es-ES" dirty="0"/>
            </a:br>
            <a:endParaRPr lang="es-ES" dirty="0"/>
          </a:p>
        </p:txBody>
      </p:sp>
      <p:sp>
        <p:nvSpPr>
          <p:cNvPr id="3" name="2 Marcador de contenido"/>
          <p:cNvSpPr>
            <a:spLocks noGrp="1"/>
          </p:cNvSpPr>
          <p:nvPr>
            <p:ph idx="1"/>
          </p:nvPr>
        </p:nvSpPr>
        <p:spPr/>
        <p:txBody>
          <a:bodyPr/>
          <a:lstStyle/>
          <a:p>
            <a:r>
              <a:rPr lang="es-ES" b="1" dirty="0" smtClean="0"/>
              <a:t>Tiempo atmosférico: </a:t>
            </a:r>
            <a:r>
              <a:rPr lang="es-ES" dirty="0" smtClean="0"/>
              <a:t>Es </a:t>
            </a:r>
            <a:r>
              <a:rPr lang="es-ES" dirty="0"/>
              <a:t>la situación de la atmósfera en un lugar y momento determinado. La meteorología se ocupa de su </a:t>
            </a:r>
            <a:r>
              <a:rPr lang="es-ES" dirty="0" smtClean="0"/>
              <a:t>estudio</a:t>
            </a:r>
          </a:p>
          <a:p>
            <a:pPr marL="114300" indent="0">
              <a:buNone/>
            </a:pPr>
            <a:endParaRPr lang="es-ES" dirty="0"/>
          </a:p>
          <a:p>
            <a:pPr marL="114300" indent="0">
              <a:buNone/>
            </a:pPr>
            <a:endParaRPr lang="es-ES" dirty="0"/>
          </a:p>
          <a:p>
            <a:r>
              <a:rPr lang="es-ES" dirty="0"/>
              <a:t>El </a:t>
            </a:r>
            <a:r>
              <a:rPr lang="es-ES" b="1" dirty="0"/>
              <a:t>clima</a:t>
            </a:r>
            <a:r>
              <a:rPr lang="es-ES" dirty="0"/>
              <a:t> es la sucesión de estados atmosféricos</a:t>
            </a:r>
            <a:r>
              <a:rPr lang="es-ES" b="1" dirty="0"/>
              <a:t>,</a:t>
            </a:r>
            <a:r>
              <a:rPr lang="es-ES" dirty="0"/>
              <a:t> las</a:t>
            </a:r>
            <a:r>
              <a:rPr lang="es-ES" b="1" dirty="0"/>
              <a:t> </a:t>
            </a:r>
            <a:r>
              <a:rPr lang="es-ES_tradnl" dirty="0"/>
              <a:t> condiciones atmosféricas que se dan en una región en un largo período de tiempo ( al menos 30 años).la Climatología se ocupa de analizar los </a:t>
            </a:r>
            <a:r>
              <a:rPr lang="es-ES_tradnl" dirty="0" smtClean="0"/>
              <a:t>climas.</a:t>
            </a:r>
            <a:endParaRPr lang="es-ES" dirty="0"/>
          </a:p>
        </p:txBody>
      </p:sp>
      <p:sp>
        <p:nvSpPr>
          <p:cNvPr id="4" name="3 Rectángulo"/>
          <p:cNvSpPr/>
          <p:nvPr/>
        </p:nvSpPr>
        <p:spPr>
          <a:xfrm flipH="1">
            <a:off x="1115617" y="7245424"/>
            <a:ext cx="1170384" cy="7017306"/>
          </a:xfrm>
          <a:prstGeom prst="rect">
            <a:avLst/>
          </a:prstGeom>
        </p:spPr>
        <p:txBody>
          <a:bodyPr wrap="square">
            <a:spAutoFit/>
          </a:bodyPr>
          <a:lstStyle/>
          <a:p>
            <a:r>
              <a:rPr lang="es-ES" dirty="0"/>
              <a:t>El </a:t>
            </a:r>
            <a:r>
              <a:rPr lang="es-ES" b="1" dirty="0"/>
              <a:t>clima</a:t>
            </a:r>
            <a:r>
              <a:rPr lang="es-ES" dirty="0"/>
              <a:t> es la sucesión de estados atmosféricos</a:t>
            </a:r>
            <a:r>
              <a:rPr lang="es-ES" b="1" dirty="0"/>
              <a:t>,</a:t>
            </a:r>
            <a:r>
              <a:rPr lang="es-ES" dirty="0"/>
              <a:t> las</a:t>
            </a:r>
            <a:r>
              <a:rPr lang="es-ES" b="1" dirty="0"/>
              <a:t> </a:t>
            </a:r>
            <a:r>
              <a:rPr lang="es-ES_tradnl" dirty="0"/>
              <a:t> condiciones atmosféricas que se dan en una región en un largo período de tiempo ( al menos 30 años).la Climatología se ocupa de analizar los climas</a:t>
            </a:r>
            <a:endParaRPr lang="es-ES" dirty="0"/>
          </a:p>
        </p:txBody>
      </p:sp>
    </p:spTree>
    <p:extLst>
      <p:ext uri="{BB962C8B-B14F-4D97-AF65-F5344CB8AC3E}">
        <p14:creationId xmlns:p14="http://schemas.microsoft.com/office/powerpoint/2010/main" val="144994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p:txBody>
          <a:bodyPr>
            <a:normAutofit lnSpcReduction="10000"/>
          </a:bodyPr>
          <a:lstStyle/>
          <a:p>
            <a:r>
              <a:rPr lang="es-ES" sz="2800" dirty="0"/>
              <a:t>En cuanto a </a:t>
            </a:r>
            <a:r>
              <a:rPr lang="es-ES" sz="2800" b="1" dirty="0"/>
              <a:t>las temperaturas extremas </a:t>
            </a:r>
            <a:r>
              <a:rPr lang="es-ES" sz="2800" dirty="0"/>
              <a:t>diremos que tienen incidencia sobre los ecosistemas  y la economía. Se trabaja con valores absolutos al hablar de estas temperaturas que establecemos de la siguiente manera:</a:t>
            </a:r>
          </a:p>
          <a:p>
            <a:pPr lvl="0"/>
            <a:r>
              <a:rPr lang="es-ES" sz="2800" b="1" u="sng" dirty="0"/>
              <a:t>Máximas más elevadas</a:t>
            </a:r>
            <a:r>
              <a:rPr lang="es-ES" sz="2800" dirty="0"/>
              <a:t>: valle del Guadalquivir, valle medio del Guadiana, Badajoz, Cáceres, C. Real, mitad sur del Ebro.</a:t>
            </a:r>
          </a:p>
          <a:p>
            <a:pPr lvl="0"/>
            <a:r>
              <a:rPr lang="es-ES" sz="2800" b="1" u="sng" dirty="0"/>
              <a:t>Mínimas absolutas: </a:t>
            </a:r>
            <a:r>
              <a:rPr lang="es-ES" sz="2800" dirty="0"/>
              <a:t>Meseta, La mancha, zonas del S. Ibérico (Molina de Aragón -30º), Albacete, Ávila, león, Soria, Burgos, Teruel, Cuenca.</a:t>
            </a:r>
          </a:p>
          <a:p>
            <a:endParaRPr lang="es-ES" dirty="0"/>
          </a:p>
        </p:txBody>
      </p:sp>
    </p:spTree>
    <p:extLst>
      <p:ext uri="{BB962C8B-B14F-4D97-AF65-F5344CB8AC3E}">
        <p14:creationId xmlns:p14="http://schemas.microsoft.com/office/powerpoint/2010/main" val="394482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endParaRPr lang="es-ES" dirty="0"/>
          </a:p>
        </p:txBody>
      </p:sp>
      <p:sp>
        <p:nvSpPr>
          <p:cNvPr id="3" name="2 Marcador de contenido"/>
          <p:cNvSpPr>
            <a:spLocks noGrp="1"/>
          </p:cNvSpPr>
          <p:nvPr>
            <p:ph idx="1"/>
          </p:nvPr>
        </p:nvSpPr>
        <p:spPr/>
        <p:txBody>
          <a:bodyPr/>
          <a:lstStyle/>
          <a:p>
            <a:r>
              <a:rPr lang="es-ES" sz="2800" dirty="0"/>
              <a:t>Cuando la temperatura mínima es igual o inferior a 0ª encontramos las </a:t>
            </a:r>
            <a:r>
              <a:rPr lang="es-ES" sz="2800" b="1" dirty="0"/>
              <a:t>heladas</a:t>
            </a:r>
            <a:r>
              <a:rPr lang="es-ES" sz="2800" dirty="0"/>
              <a:t> que se distribuyen así:</a:t>
            </a:r>
          </a:p>
          <a:p>
            <a:pPr lvl="0"/>
            <a:r>
              <a:rPr lang="es-ES" sz="2800" dirty="0"/>
              <a:t>Interior: </a:t>
            </a:r>
            <a:r>
              <a:rPr lang="es-ES" sz="2800" dirty="0" err="1"/>
              <a:t>submeseta</a:t>
            </a:r>
            <a:r>
              <a:rPr lang="es-ES" sz="2800" dirty="0"/>
              <a:t> Norte ( más de 80 días), la Mancha ( entre 60 y 80 días) y en puntos de los Pirineos ( 100 días)</a:t>
            </a:r>
          </a:p>
          <a:p>
            <a:pPr lvl="0"/>
            <a:r>
              <a:rPr lang="es-ES" sz="2800" dirty="0"/>
              <a:t>Costa: muy raras. Excepcionalmente en costa del Norte y NO y casi nunca en Costa del Sol.</a:t>
            </a:r>
          </a:p>
          <a:p>
            <a:endParaRPr lang="es-ES" dirty="0"/>
          </a:p>
        </p:txBody>
      </p:sp>
    </p:spTree>
    <p:extLst>
      <p:ext uri="{BB962C8B-B14F-4D97-AF65-F5344CB8AC3E}">
        <p14:creationId xmlns:p14="http://schemas.microsoft.com/office/powerpoint/2010/main" val="1820635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79512" y="620688"/>
            <a:ext cx="8352928" cy="5996136"/>
          </a:xfrm>
        </p:spPr>
        <p:txBody>
          <a:bodyPr>
            <a:normAutofit fontScale="92500" lnSpcReduction="10000"/>
          </a:bodyPr>
          <a:lstStyle/>
          <a:p>
            <a:pPr marL="114300" indent="0">
              <a:buNone/>
            </a:pPr>
            <a:r>
              <a:rPr lang="es-ES" b="1" dirty="0" smtClean="0"/>
              <a:t>D) La </a:t>
            </a:r>
            <a:r>
              <a:rPr lang="es-ES" b="1" dirty="0"/>
              <a:t>amplitud térmica </a:t>
            </a:r>
            <a:endParaRPr lang="es-ES" dirty="0"/>
          </a:p>
          <a:p>
            <a:r>
              <a:rPr lang="es-ES" dirty="0"/>
              <a:t>Diferencia entre el mes más cálida y el más frío. Presenta el contraste centro- periferia. </a:t>
            </a:r>
            <a:r>
              <a:rPr lang="es-ES" b="1" dirty="0"/>
              <a:t>Más amplitud térmica en el centro y menos en la periferia.</a:t>
            </a:r>
            <a:endParaRPr lang="es-ES" dirty="0"/>
          </a:p>
          <a:p>
            <a:r>
              <a:rPr lang="es-ES" b="1" dirty="0"/>
              <a:t> </a:t>
            </a:r>
            <a:endParaRPr lang="es-ES" dirty="0"/>
          </a:p>
          <a:p>
            <a:r>
              <a:rPr lang="es-ES" dirty="0"/>
              <a:t>Si analizamos el mapa con las amplitudes térmicas, podrían añadirse nuevos matices y quedarían así patentes las modificaciones que sufren las temperaturas a causa de la </a:t>
            </a:r>
            <a:r>
              <a:rPr lang="es-ES" dirty="0" err="1"/>
              <a:t>continentalidad</a:t>
            </a:r>
            <a:r>
              <a:rPr lang="es-ES" dirty="0"/>
              <a:t>.</a:t>
            </a:r>
          </a:p>
          <a:p>
            <a:r>
              <a:rPr lang="es-ES" dirty="0"/>
              <a:t>Aunque las temperaturas medias anuales de la costa y las del interior no difieren en exceso, sí lo hacen las amplitudes térmicas, que nos alejamos del litoral. Los valores más altos se corresponden con las </a:t>
            </a:r>
            <a:r>
              <a:rPr lang="es-ES" dirty="0" err="1"/>
              <a:t>Submesetas</a:t>
            </a:r>
            <a:r>
              <a:rPr lang="es-ES" dirty="0"/>
              <a:t> Norte y Sur- de 20 a 21º C y de 17 a 21º C, respectivamente-, seguidas del valle del Ebro y de las campiñas béticas. Las causas habría que buscarlas en la escasa influencia marítima de estas zonas.  El resultado será un fuerte enfriamiento del aire en invierno y un notable recalentamiento en la estación estival. Los </a:t>
            </a:r>
            <a:r>
              <a:rPr lang="es-ES" b="1" dirty="0"/>
              <a:t>inviernos del interior son fríos y largos. En la periferia son suaves y cortos.</a:t>
            </a:r>
            <a:endParaRPr lang="es-ES" dirty="0"/>
          </a:p>
          <a:p>
            <a:r>
              <a:rPr lang="es-ES" dirty="0"/>
              <a:t>En la costa meridional y oriental la amplitud térmica anual está entre 13 y 15º; la costa septentrional en 10º  y el interior entre 17 y 18º.</a:t>
            </a:r>
          </a:p>
          <a:p>
            <a:endParaRPr lang="es-ES" dirty="0"/>
          </a:p>
        </p:txBody>
      </p:sp>
    </p:spTree>
    <p:extLst>
      <p:ext uri="{BB962C8B-B14F-4D97-AF65-F5344CB8AC3E}">
        <p14:creationId xmlns:p14="http://schemas.microsoft.com/office/powerpoint/2010/main" val="423714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marL="114300" indent="0">
              <a:buNone/>
            </a:pPr>
            <a:r>
              <a:rPr lang="es-ES" sz="8800" b="1" dirty="0" smtClean="0"/>
              <a:t>LOS FACTORES DEL CLIMA</a:t>
            </a:r>
            <a:endParaRPr lang="es-ES" sz="8800" b="1" dirty="0"/>
          </a:p>
        </p:txBody>
      </p:sp>
    </p:spTree>
    <p:extLst>
      <p:ext uri="{BB962C8B-B14F-4D97-AF65-F5344CB8AC3E}">
        <p14:creationId xmlns:p14="http://schemas.microsoft.com/office/powerpoint/2010/main" val="621184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4400" b="1" u="sng" dirty="0"/>
              <a:t>Factores climáticos en España.</a:t>
            </a:r>
            <a:r>
              <a:rPr lang="es-ES" dirty="0"/>
              <a:t/>
            </a:r>
            <a:br>
              <a:rPr lang="es-ES" dirty="0"/>
            </a:br>
            <a:endParaRPr lang="es-ES" dirty="0"/>
          </a:p>
        </p:txBody>
      </p:sp>
      <p:sp>
        <p:nvSpPr>
          <p:cNvPr id="3" name="2 Marcador de contenido"/>
          <p:cNvSpPr>
            <a:spLocks noGrp="1"/>
          </p:cNvSpPr>
          <p:nvPr>
            <p:ph idx="1"/>
          </p:nvPr>
        </p:nvSpPr>
        <p:spPr/>
        <p:txBody>
          <a:bodyPr/>
          <a:lstStyle/>
          <a:p>
            <a:r>
              <a:rPr lang="es-ES_tradnl" sz="3600" b="1" dirty="0"/>
              <a:t>Los factores</a:t>
            </a:r>
            <a:r>
              <a:rPr lang="es-ES_tradnl" sz="3600" dirty="0"/>
              <a:t> </a:t>
            </a:r>
            <a:r>
              <a:rPr lang="es-ES" sz="3600" b="1" dirty="0"/>
              <a:t>modifican </a:t>
            </a:r>
            <a:r>
              <a:rPr lang="es-ES" sz="3600" dirty="0"/>
              <a:t> </a:t>
            </a:r>
            <a:r>
              <a:rPr lang="es-ES" sz="3600" b="1" dirty="0"/>
              <a:t>el clima</a:t>
            </a:r>
            <a:r>
              <a:rPr lang="es-ES" sz="3600" dirty="0"/>
              <a:t>. </a:t>
            </a:r>
            <a:endParaRPr lang="es-ES" sz="3600" dirty="0" smtClean="0"/>
          </a:p>
          <a:p>
            <a:endParaRPr lang="es-ES" sz="3600" dirty="0"/>
          </a:p>
          <a:p>
            <a:pPr marL="114300" indent="0">
              <a:buNone/>
            </a:pPr>
            <a:r>
              <a:rPr lang="es-ES" sz="3600" dirty="0" smtClean="0"/>
              <a:t>Pueden  </a:t>
            </a:r>
            <a:r>
              <a:rPr lang="es-ES" sz="3600" dirty="0"/>
              <a:t>ser: </a:t>
            </a:r>
            <a:endParaRPr lang="es-ES" sz="3600" dirty="0" smtClean="0"/>
          </a:p>
          <a:p>
            <a:r>
              <a:rPr lang="es-ES" sz="3600" dirty="0" smtClean="0"/>
              <a:t>1) Astronómicos</a:t>
            </a:r>
          </a:p>
          <a:p>
            <a:r>
              <a:rPr lang="es-ES" sz="3600" dirty="0" smtClean="0"/>
              <a:t>2) Meteorológicos </a:t>
            </a:r>
            <a:endParaRPr lang="es-ES" sz="3600" dirty="0"/>
          </a:p>
          <a:p>
            <a:r>
              <a:rPr lang="es-ES" sz="3600" dirty="0" smtClean="0"/>
              <a:t>3) Geográficos</a:t>
            </a:r>
            <a:endParaRPr lang="es-ES" sz="3600" dirty="0"/>
          </a:p>
          <a:p>
            <a:endParaRPr lang="es-ES" dirty="0"/>
          </a:p>
        </p:txBody>
      </p:sp>
    </p:spTree>
    <p:extLst>
      <p:ext uri="{BB962C8B-B14F-4D97-AF65-F5344CB8AC3E}">
        <p14:creationId xmlns:p14="http://schemas.microsoft.com/office/powerpoint/2010/main" val="357746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79512" y="404664"/>
            <a:ext cx="8424936" cy="5996136"/>
          </a:xfrm>
        </p:spPr>
        <p:txBody>
          <a:bodyPr>
            <a:normAutofit lnSpcReduction="10000"/>
          </a:bodyPr>
          <a:lstStyle/>
          <a:p>
            <a:r>
              <a:rPr lang="es-ES" sz="2400" b="1" dirty="0"/>
              <a:t>Factores astronómicos.</a:t>
            </a:r>
            <a:endParaRPr lang="es-ES" sz="2400" dirty="0"/>
          </a:p>
          <a:p>
            <a:r>
              <a:rPr lang="es-ES" sz="2400" dirty="0"/>
              <a:t>Vienen dados por la situación de España en el planeta.</a:t>
            </a:r>
          </a:p>
          <a:p>
            <a:pPr lvl="0"/>
            <a:r>
              <a:rPr lang="es-ES" sz="2400" b="1" dirty="0"/>
              <a:t>Latitud.</a:t>
            </a:r>
            <a:endParaRPr lang="es-ES" sz="2400" dirty="0"/>
          </a:p>
          <a:p>
            <a:r>
              <a:rPr lang="es-ES" sz="2400" dirty="0"/>
              <a:t>Tiene incidencia en la diferencia </a:t>
            </a:r>
            <a:r>
              <a:rPr lang="es-ES" sz="2400" dirty="0" smtClean="0"/>
              <a:t>de:</a:t>
            </a:r>
            <a:endParaRPr lang="es-ES" sz="2400" dirty="0"/>
          </a:p>
          <a:p>
            <a:pPr lvl="1"/>
            <a:r>
              <a:rPr lang="es-ES" dirty="0" smtClean="0"/>
              <a:t> A) los </a:t>
            </a:r>
            <a:r>
              <a:rPr lang="es-ES" dirty="0"/>
              <a:t>balances de radiación solar. A más latitud, disminuyen los valores térmicos</a:t>
            </a:r>
            <a:r>
              <a:rPr lang="es-ES" dirty="0" smtClean="0"/>
              <a:t>. ( Cada 166 </a:t>
            </a:r>
            <a:r>
              <a:rPr lang="es-ES" dirty="0" err="1" smtClean="0"/>
              <a:t>mts</a:t>
            </a:r>
            <a:r>
              <a:rPr lang="es-ES" dirty="0" smtClean="0"/>
              <a:t>. que ascendemos la temperatura disminuye un grado)</a:t>
            </a:r>
            <a:endParaRPr lang="es-ES" dirty="0"/>
          </a:p>
          <a:p>
            <a:pPr lvl="1"/>
            <a:r>
              <a:rPr lang="es-ES" dirty="0"/>
              <a:t> </a:t>
            </a:r>
            <a:r>
              <a:rPr lang="es-ES" dirty="0" smtClean="0"/>
              <a:t>B) en </a:t>
            </a:r>
            <a:r>
              <a:rPr lang="es-ES" dirty="0"/>
              <a:t>la duración de días y noches</a:t>
            </a:r>
          </a:p>
          <a:p>
            <a:r>
              <a:rPr lang="es-ES" sz="2400" dirty="0"/>
              <a:t>El clima de la Península no puede ser entendido sin tener en cuenta su situación astronómica. El territorio español peninsular se extiende entre los 43º y 36º de latitud norte, es decir, en el borde meridional de la zona templada, una zona de transición sobre la que  actúan los mecanismos de los climas templados y tropicales.</a:t>
            </a:r>
          </a:p>
          <a:p>
            <a:pPr lvl="0"/>
            <a:r>
              <a:rPr lang="es-ES" sz="2400" b="1" dirty="0"/>
              <a:t>Los movimientos de la Tierra.</a:t>
            </a:r>
            <a:endParaRPr lang="es-ES" sz="2400" dirty="0"/>
          </a:p>
          <a:p>
            <a:pPr marL="114300" indent="0">
              <a:buNone/>
            </a:pPr>
            <a:r>
              <a:rPr lang="es-ES" sz="2400" dirty="0"/>
              <a:t> </a:t>
            </a:r>
            <a:r>
              <a:rPr lang="es-ES" sz="2400" dirty="0" smtClean="0"/>
              <a:t>       Causan </a:t>
            </a:r>
            <a:r>
              <a:rPr lang="es-ES" sz="2400" dirty="0"/>
              <a:t>la sucesión de las estaciones.</a:t>
            </a:r>
          </a:p>
          <a:p>
            <a:endParaRPr lang="es-ES" dirty="0"/>
          </a:p>
        </p:txBody>
      </p:sp>
    </p:spTree>
    <p:extLst>
      <p:ext uri="{BB962C8B-B14F-4D97-AF65-F5344CB8AC3E}">
        <p14:creationId xmlns:p14="http://schemas.microsoft.com/office/powerpoint/2010/main" val="3221388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67544" y="332656"/>
            <a:ext cx="7992888" cy="6192688"/>
          </a:xfrm>
        </p:spPr>
        <p:txBody>
          <a:bodyPr>
            <a:normAutofit/>
          </a:bodyPr>
          <a:lstStyle/>
          <a:p>
            <a:r>
              <a:rPr lang="es-ES" sz="3600" b="1" dirty="0"/>
              <a:t>Factores meteorológicos</a:t>
            </a:r>
            <a:r>
              <a:rPr lang="es-ES" sz="3600" dirty="0"/>
              <a:t>.</a:t>
            </a:r>
          </a:p>
          <a:p>
            <a:r>
              <a:rPr lang="es-ES" sz="3600" dirty="0"/>
              <a:t>Son más decisivos para los climas que la latitud. Están relacionados con la circulación general atmosférica. Es España intervienen de forma independiente:</a:t>
            </a:r>
          </a:p>
          <a:p>
            <a:pPr lvl="0"/>
            <a:r>
              <a:rPr lang="es-ES" sz="3600" dirty="0" smtClean="0"/>
              <a:t> A) Las </a:t>
            </a:r>
            <a:r>
              <a:rPr lang="es-ES" sz="3600" dirty="0"/>
              <a:t>masas de aire</a:t>
            </a:r>
          </a:p>
          <a:p>
            <a:pPr lvl="0"/>
            <a:r>
              <a:rPr lang="es-ES" sz="3600" dirty="0" smtClean="0"/>
              <a:t> B) Los </a:t>
            </a:r>
            <a:r>
              <a:rPr lang="es-ES" sz="3600" dirty="0"/>
              <a:t>centros de acción</a:t>
            </a:r>
          </a:p>
          <a:p>
            <a:r>
              <a:rPr lang="es-ES" sz="3600" dirty="0" smtClean="0"/>
              <a:t> C) Los </a:t>
            </a:r>
            <a:r>
              <a:rPr lang="es-ES" sz="3600" dirty="0"/>
              <a:t>frentes</a:t>
            </a:r>
            <a:endParaRPr lang="es-ES" sz="3600" dirty="0"/>
          </a:p>
        </p:txBody>
      </p:sp>
    </p:spTree>
    <p:extLst>
      <p:ext uri="{BB962C8B-B14F-4D97-AF65-F5344CB8AC3E}">
        <p14:creationId xmlns:p14="http://schemas.microsoft.com/office/powerpoint/2010/main" val="382975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meteorológicos</a:t>
            </a:r>
            <a:endParaRPr lang="es-ES" dirty="0"/>
          </a:p>
        </p:txBody>
      </p:sp>
      <p:sp>
        <p:nvSpPr>
          <p:cNvPr id="3" name="2 Marcador de contenido"/>
          <p:cNvSpPr>
            <a:spLocks noGrp="1"/>
          </p:cNvSpPr>
          <p:nvPr>
            <p:ph idx="1"/>
          </p:nvPr>
        </p:nvSpPr>
        <p:spPr/>
        <p:txBody>
          <a:bodyPr/>
          <a:lstStyle/>
          <a:p>
            <a:pPr marL="114300" lvl="0" indent="0">
              <a:buNone/>
            </a:pPr>
            <a:r>
              <a:rPr lang="es-ES" sz="3600" b="1" u="sng" dirty="0" smtClean="0"/>
              <a:t> A) Las </a:t>
            </a:r>
            <a:r>
              <a:rPr lang="es-ES" sz="3600" b="1" u="sng" dirty="0"/>
              <a:t>masas de aire</a:t>
            </a:r>
            <a:endParaRPr lang="es-ES" sz="3600" b="1" dirty="0"/>
          </a:p>
          <a:p>
            <a:r>
              <a:rPr lang="es-ES" sz="3600" dirty="0"/>
              <a:t>A España llega </a:t>
            </a:r>
            <a:r>
              <a:rPr lang="es-ES" sz="3600" b="1" dirty="0"/>
              <a:t>aire polar</a:t>
            </a:r>
            <a:r>
              <a:rPr lang="es-ES" sz="3600" dirty="0"/>
              <a:t>, tanto marítimo como continental; </a:t>
            </a:r>
            <a:r>
              <a:rPr lang="es-ES" sz="3600" b="1" dirty="0"/>
              <a:t>aire ártico</a:t>
            </a:r>
            <a:r>
              <a:rPr lang="es-ES" sz="3600" dirty="0"/>
              <a:t> muy frío y seco y </a:t>
            </a:r>
            <a:r>
              <a:rPr lang="es-ES" sz="3600" b="1" dirty="0"/>
              <a:t>aire tropical marítimo</a:t>
            </a:r>
            <a:r>
              <a:rPr lang="es-ES" sz="3600" dirty="0"/>
              <a:t>, cálido y húmedo. </a:t>
            </a:r>
            <a:endParaRPr lang="es-ES" sz="3600" dirty="0" smtClean="0"/>
          </a:p>
          <a:p>
            <a:r>
              <a:rPr lang="es-ES" sz="3600" dirty="0" smtClean="0"/>
              <a:t>Las </a:t>
            </a:r>
            <a:r>
              <a:rPr lang="es-ES" sz="3600" dirty="0"/>
              <a:t>masas de aire </a:t>
            </a:r>
            <a:r>
              <a:rPr lang="es-ES" sz="3600" dirty="0" smtClean="0"/>
              <a:t>forman los centros de acción.</a:t>
            </a:r>
            <a:endParaRPr lang="es-ES" sz="3600" dirty="0"/>
          </a:p>
          <a:p>
            <a:endParaRPr lang="es-ES" dirty="0"/>
          </a:p>
        </p:txBody>
      </p:sp>
    </p:spTree>
    <p:extLst>
      <p:ext uri="{BB962C8B-B14F-4D97-AF65-F5344CB8AC3E}">
        <p14:creationId xmlns:p14="http://schemas.microsoft.com/office/powerpoint/2010/main" val="1128192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meteorológicos</a:t>
            </a:r>
            <a:endParaRPr lang="es-ES" dirty="0"/>
          </a:p>
        </p:txBody>
      </p:sp>
      <p:sp>
        <p:nvSpPr>
          <p:cNvPr id="3" name="2 Marcador de contenido"/>
          <p:cNvSpPr>
            <a:spLocks noGrp="1"/>
          </p:cNvSpPr>
          <p:nvPr>
            <p:ph idx="1"/>
          </p:nvPr>
        </p:nvSpPr>
        <p:spPr/>
        <p:txBody>
          <a:bodyPr/>
          <a:lstStyle/>
          <a:p>
            <a:pPr lvl="0"/>
            <a:r>
              <a:rPr lang="es-ES" sz="2800" b="1" u="sng" dirty="0" smtClean="0"/>
              <a:t> B) os </a:t>
            </a:r>
            <a:r>
              <a:rPr lang="es-ES" sz="2800" b="1" u="sng" dirty="0"/>
              <a:t>centros de acción</a:t>
            </a:r>
            <a:r>
              <a:rPr lang="es-ES" sz="2800" b="1" dirty="0"/>
              <a:t>  que son dos: anticiclones y borrascas.</a:t>
            </a:r>
            <a:endParaRPr lang="es-ES" sz="2800" dirty="0"/>
          </a:p>
          <a:p>
            <a:r>
              <a:rPr lang="es-ES" sz="2800" dirty="0"/>
              <a:t>Estos tipos de masas de aire pueden ser estables o permanentes  o bien inestables o estacionales, según su origen y su periodo de actividad.</a:t>
            </a:r>
          </a:p>
          <a:p>
            <a:r>
              <a:rPr lang="es-ES" sz="2800" dirty="0"/>
              <a:t>En España no se dan las condiciones necesarias para la formación de masas de aire por sus dimensiones, por lo tanto los climas españoles dependen de las aportaciones de masas de aire de otras </a:t>
            </a:r>
            <a:r>
              <a:rPr lang="es-ES" sz="2800" dirty="0" smtClean="0"/>
              <a:t>regiones.</a:t>
            </a:r>
            <a:endParaRPr lang="es-ES" sz="2800" dirty="0"/>
          </a:p>
          <a:p>
            <a:endParaRPr lang="es-ES" dirty="0"/>
          </a:p>
        </p:txBody>
      </p:sp>
    </p:spTree>
    <p:extLst>
      <p:ext uri="{BB962C8B-B14F-4D97-AF65-F5344CB8AC3E}">
        <p14:creationId xmlns:p14="http://schemas.microsoft.com/office/powerpoint/2010/main" val="1234025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meteorológicos.</a:t>
            </a:r>
            <a:endParaRPr lang="es-ES" dirty="0"/>
          </a:p>
        </p:txBody>
      </p:sp>
      <p:sp>
        <p:nvSpPr>
          <p:cNvPr id="3" name="2 Marcador de contenido"/>
          <p:cNvSpPr>
            <a:spLocks noGrp="1"/>
          </p:cNvSpPr>
          <p:nvPr>
            <p:ph idx="1"/>
          </p:nvPr>
        </p:nvSpPr>
        <p:spPr>
          <a:xfrm>
            <a:off x="251520" y="1124744"/>
            <a:ext cx="8363272" cy="5328592"/>
          </a:xfrm>
        </p:spPr>
        <p:txBody>
          <a:bodyPr>
            <a:normAutofit/>
          </a:bodyPr>
          <a:lstStyle/>
          <a:p>
            <a:r>
              <a:rPr lang="es-ES" dirty="0"/>
              <a:t>Los grandes centros de acción que afectan a la Península  son dos: </a:t>
            </a:r>
          </a:p>
          <a:p>
            <a:pPr lvl="0"/>
            <a:r>
              <a:rPr lang="es-ES" dirty="0"/>
              <a:t>la </a:t>
            </a:r>
            <a:r>
              <a:rPr lang="es-ES" b="1" u="sng" dirty="0"/>
              <a:t>depresión semipermanente  de Islandia</a:t>
            </a:r>
            <a:r>
              <a:rPr lang="es-ES" dirty="0"/>
              <a:t>. Se encuentra en el Atlántico Norte. Es una </a:t>
            </a:r>
            <a:r>
              <a:rPr lang="es-ES" b="1" dirty="0"/>
              <a:t>baja presión permanente </a:t>
            </a:r>
            <a:r>
              <a:rPr lang="es-ES" dirty="0"/>
              <a:t>que empuja hacia nuestras costas </a:t>
            </a:r>
            <a:r>
              <a:rPr lang="es-ES" b="1" dirty="0"/>
              <a:t>vientos fríos y húmedos del Atlántico</a:t>
            </a:r>
            <a:r>
              <a:rPr lang="es-ES" dirty="0"/>
              <a:t>. En </a:t>
            </a:r>
            <a:r>
              <a:rPr lang="es-ES" b="1" dirty="0"/>
              <a:t>invierno</a:t>
            </a:r>
            <a:r>
              <a:rPr lang="es-ES" dirty="0"/>
              <a:t> se desplaza hacia el </a:t>
            </a:r>
            <a:r>
              <a:rPr lang="es-ES" b="1" dirty="0"/>
              <a:t>Sur</a:t>
            </a:r>
            <a:r>
              <a:rPr lang="es-ES" dirty="0"/>
              <a:t> y se suaviza por la influencia de la corriente marina cálida procedente del golfo de México. Provoca </a:t>
            </a:r>
            <a:r>
              <a:rPr lang="es-ES" b="1" dirty="0"/>
              <a:t>numerosas precipitaciones </a:t>
            </a:r>
            <a:r>
              <a:rPr lang="es-ES" dirty="0"/>
              <a:t>, sobre todo, en la </a:t>
            </a:r>
            <a:r>
              <a:rPr lang="es-ES" b="1" dirty="0"/>
              <a:t>cornisa cantábrica</a:t>
            </a:r>
            <a:r>
              <a:rPr lang="es-ES" dirty="0"/>
              <a:t>.</a:t>
            </a:r>
          </a:p>
          <a:p>
            <a:pPr lvl="0"/>
            <a:r>
              <a:rPr lang="es-ES" dirty="0"/>
              <a:t> y el </a:t>
            </a:r>
            <a:r>
              <a:rPr lang="es-ES" b="1" u="sng" dirty="0"/>
              <a:t>anticiclón de las Azores</a:t>
            </a:r>
            <a:r>
              <a:rPr lang="es-ES" dirty="0"/>
              <a:t>, responsable del </a:t>
            </a:r>
            <a:r>
              <a:rPr lang="es-ES" b="1" dirty="0"/>
              <a:t>tiempo seco y soleado</a:t>
            </a:r>
            <a:r>
              <a:rPr lang="es-ES" dirty="0"/>
              <a:t>.  Se trata de </a:t>
            </a:r>
            <a:r>
              <a:rPr lang="es-ES" b="1" dirty="0"/>
              <a:t>aire tropical marítimo, estable y permanente</a:t>
            </a:r>
            <a:r>
              <a:rPr lang="es-ES" dirty="0"/>
              <a:t>. Se desplaza siguiendo el movimiento “aparente” del Sol, así en verano está sobre la Península, aunque también se puede provocar una baja presión de origen térmico muy localizada. En invierno el anticiclón de las Azores se desplaza al Sur permitiendo la entrada de borrascas atlánticas.</a:t>
            </a:r>
          </a:p>
          <a:p>
            <a:endParaRPr lang="es-ES" dirty="0"/>
          </a:p>
        </p:txBody>
      </p:sp>
    </p:spTree>
    <p:extLst>
      <p:ext uri="{BB962C8B-B14F-4D97-AF65-F5344CB8AC3E}">
        <p14:creationId xmlns:p14="http://schemas.microsoft.com/office/powerpoint/2010/main" val="181545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del Clima:</a:t>
            </a:r>
            <a:br>
              <a:rPr lang="es-ES" dirty="0" smtClean="0"/>
            </a:br>
            <a:endParaRPr lang="es-ES" dirty="0"/>
          </a:p>
        </p:txBody>
      </p:sp>
      <p:sp>
        <p:nvSpPr>
          <p:cNvPr id="3" name="2 Marcador de contenido"/>
          <p:cNvSpPr>
            <a:spLocks noGrp="1"/>
          </p:cNvSpPr>
          <p:nvPr>
            <p:ph idx="1"/>
          </p:nvPr>
        </p:nvSpPr>
        <p:spPr/>
        <p:txBody>
          <a:bodyPr/>
          <a:lstStyle/>
          <a:p>
            <a:r>
              <a:rPr lang="es-ES" sz="3200" dirty="0"/>
              <a:t>Se modifican constantemente según </a:t>
            </a:r>
            <a:r>
              <a:rPr lang="es-ES" sz="3200" dirty="0" smtClean="0"/>
              <a:t>las características </a:t>
            </a:r>
            <a:r>
              <a:rPr lang="es-ES" sz="3200" dirty="0"/>
              <a:t>de la atmósfera</a:t>
            </a:r>
            <a:r>
              <a:rPr lang="es-ES" sz="3200" dirty="0" smtClean="0"/>
              <a:t>.</a:t>
            </a:r>
          </a:p>
          <a:p>
            <a:r>
              <a:rPr lang="es-ES" sz="3200" dirty="0"/>
              <a:t> </a:t>
            </a:r>
            <a:r>
              <a:rPr lang="es-ES" sz="3200" dirty="0" smtClean="0"/>
              <a:t>Los dos elementos más importantes son dos:</a:t>
            </a:r>
          </a:p>
          <a:p>
            <a:r>
              <a:rPr lang="es-ES" sz="3200" dirty="0"/>
              <a:t> </a:t>
            </a:r>
            <a:r>
              <a:rPr lang="es-ES" sz="3200" dirty="0" smtClean="0"/>
              <a:t>	Precipitaciones </a:t>
            </a:r>
            <a:endParaRPr lang="es-ES" sz="3200" dirty="0"/>
          </a:p>
          <a:p>
            <a:r>
              <a:rPr lang="es-ES" sz="3200" dirty="0" smtClean="0"/>
              <a:t>         Temperatura</a:t>
            </a:r>
          </a:p>
          <a:p>
            <a:endParaRPr lang="es-ES" dirty="0"/>
          </a:p>
        </p:txBody>
      </p:sp>
    </p:spTree>
    <p:extLst>
      <p:ext uri="{BB962C8B-B14F-4D97-AF65-F5344CB8AC3E}">
        <p14:creationId xmlns:p14="http://schemas.microsoft.com/office/powerpoint/2010/main" val="3837227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meteorológicos.</a:t>
            </a:r>
            <a:endParaRPr lang="es-ES" dirty="0"/>
          </a:p>
        </p:txBody>
      </p:sp>
      <p:sp>
        <p:nvSpPr>
          <p:cNvPr id="3" name="2 Marcador de contenido"/>
          <p:cNvSpPr>
            <a:spLocks noGrp="1"/>
          </p:cNvSpPr>
          <p:nvPr>
            <p:ph idx="1"/>
          </p:nvPr>
        </p:nvSpPr>
        <p:spPr/>
        <p:txBody>
          <a:bodyPr/>
          <a:lstStyle/>
          <a:p>
            <a:pPr lvl="0"/>
            <a:r>
              <a:rPr lang="es-ES" b="1" u="sng" dirty="0" smtClean="0"/>
              <a:t> C) Los </a:t>
            </a:r>
            <a:r>
              <a:rPr lang="es-ES" b="1" u="sng" dirty="0"/>
              <a:t>frentes</a:t>
            </a:r>
            <a:endParaRPr lang="es-ES" b="1" dirty="0"/>
          </a:p>
          <a:p>
            <a:r>
              <a:rPr lang="es-ES" b="1" dirty="0"/>
              <a:t>Zonas de contacto entre  masas de aire diferentes</a:t>
            </a:r>
            <a:r>
              <a:rPr lang="es-ES" dirty="0"/>
              <a:t>. España queda bajo la influencia del </a:t>
            </a:r>
            <a:r>
              <a:rPr lang="es-ES" b="1" dirty="0"/>
              <a:t>frente polar atlántico.</a:t>
            </a:r>
            <a:r>
              <a:rPr lang="es-ES" dirty="0"/>
              <a:t> Este  frente no es sino el reflejo del  Jet </a:t>
            </a:r>
            <a:r>
              <a:rPr lang="es-ES" dirty="0" err="1"/>
              <a:t>Stream</a:t>
            </a:r>
            <a:r>
              <a:rPr lang="es-ES" dirty="0"/>
              <a:t> </a:t>
            </a:r>
            <a:r>
              <a:rPr lang="es-ES" u="sng" dirty="0"/>
              <a:t>(</a:t>
            </a:r>
            <a:r>
              <a:rPr lang="es-ES" dirty="0"/>
              <a:t>o Corriente en Chorro) correspondiente en altura. En su seno se </a:t>
            </a:r>
            <a:r>
              <a:rPr lang="es-ES" b="1" dirty="0"/>
              <a:t>originan borrascas que dan lugar a intensas precipitaciones.</a:t>
            </a:r>
          </a:p>
          <a:p>
            <a:r>
              <a:rPr lang="es-ES" dirty="0"/>
              <a:t>Al seguir el desplazamiento de las demás masas de aire, de N. a S, la península queda bajo la influencia del aire tropical cálido en verano y la del aire polar frío en invierno.</a:t>
            </a:r>
          </a:p>
          <a:p>
            <a:r>
              <a:rPr lang="es-ES" dirty="0"/>
              <a:t>Durante los equinoccios, los desplazamientos ondulatorios del </a:t>
            </a:r>
            <a:r>
              <a:rPr lang="es-ES" i="1" dirty="0"/>
              <a:t>jet </a:t>
            </a:r>
            <a:r>
              <a:rPr lang="es-ES" i="1" dirty="0" err="1"/>
              <a:t>stream</a:t>
            </a:r>
            <a:r>
              <a:rPr lang="es-ES" dirty="0"/>
              <a:t> y del frente polar barren la Península de N a S y de O a E.</a:t>
            </a:r>
          </a:p>
          <a:p>
            <a:endParaRPr lang="es-ES" dirty="0"/>
          </a:p>
        </p:txBody>
      </p:sp>
    </p:spTree>
    <p:extLst>
      <p:ext uri="{BB962C8B-B14F-4D97-AF65-F5344CB8AC3E}">
        <p14:creationId xmlns:p14="http://schemas.microsoft.com/office/powerpoint/2010/main" val="3757305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geográficos.</a:t>
            </a:r>
            <a:endParaRPr lang="es-ES" dirty="0"/>
          </a:p>
        </p:txBody>
      </p:sp>
      <p:sp>
        <p:nvSpPr>
          <p:cNvPr id="3" name="2 Marcador de contenido"/>
          <p:cNvSpPr>
            <a:spLocks noGrp="1"/>
          </p:cNvSpPr>
          <p:nvPr>
            <p:ph idx="1"/>
          </p:nvPr>
        </p:nvSpPr>
        <p:spPr/>
        <p:txBody>
          <a:bodyPr>
            <a:normAutofit/>
          </a:bodyPr>
          <a:lstStyle/>
          <a:p>
            <a:r>
              <a:rPr lang="es-ES" sz="2800" dirty="0"/>
              <a:t>Una serie de factores geográficos </a:t>
            </a:r>
            <a:r>
              <a:rPr lang="es-ES" sz="2800" b="1" dirty="0"/>
              <a:t>matizará</a:t>
            </a:r>
            <a:r>
              <a:rPr lang="es-ES" sz="2800" dirty="0"/>
              <a:t>, a veces con cierta intensidad, los presupuestos teóricos nacidos de la circulación atmosférica y de la localización de la Península en la fachada occidental de las latitudes medias. </a:t>
            </a:r>
          </a:p>
          <a:p>
            <a:r>
              <a:rPr lang="es-ES" sz="2800" dirty="0"/>
              <a:t>En España  debemos tener en cuenta</a:t>
            </a:r>
            <a:r>
              <a:rPr lang="es-ES" sz="2800" dirty="0" smtClean="0"/>
              <a:t>:</a:t>
            </a:r>
          </a:p>
          <a:p>
            <a:pPr marL="114300" indent="0">
              <a:buNone/>
            </a:pPr>
            <a:r>
              <a:rPr lang="es-ES" sz="2800" dirty="0"/>
              <a:t> </a:t>
            </a:r>
            <a:r>
              <a:rPr lang="es-ES" sz="2800" dirty="0" smtClean="0"/>
              <a:t>	1. El relieve</a:t>
            </a:r>
          </a:p>
          <a:p>
            <a:pPr marL="777240" lvl="2" indent="0">
              <a:buNone/>
            </a:pPr>
            <a:r>
              <a:rPr lang="es-ES" sz="2800" dirty="0" smtClean="0"/>
              <a:t>  2. La situación entre mares.</a:t>
            </a:r>
            <a:endParaRPr lang="es-ES" sz="2800" dirty="0"/>
          </a:p>
        </p:txBody>
      </p:sp>
    </p:spTree>
    <p:extLst>
      <p:ext uri="{BB962C8B-B14F-4D97-AF65-F5344CB8AC3E}">
        <p14:creationId xmlns:p14="http://schemas.microsoft.com/office/powerpoint/2010/main" val="145144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geográficos.</a:t>
            </a:r>
            <a:endParaRPr lang="es-ES" dirty="0"/>
          </a:p>
        </p:txBody>
      </p:sp>
      <p:sp>
        <p:nvSpPr>
          <p:cNvPr id="3" name="2 Marcador de contenido"/>
          <p:cNvSpPr>
            <a:spLocks noGrp="1"/>
          </p:cNvSpPr>
          <p:nvPr>
            <p:ph idx="1"/>
          </p:nvPr>
        </p:nvSpPr>
        <p:spPr/>
        <p:txBody>
          <a:bodyPr>
            <a:normAutofit/>
          </a:bodyPr>
          <a:lstStyle/>
          <a:p>
            <a:pPr lvl="0"/>
            <a:r>
              <a:rPr lang="es-ES" b="1" dirty="0"/>
              <a:t>El relieve</a:t>
            </a:r>
            <a:r>
              <a:rPr lang="es-ES" dirty="0"/>
              <a:t>, en su doble vertiente de </a:t>
            </a:r>
            <a:r>
              <a:rPr lang="es-ES" b="1" dirty="0"/>
              <a:t>altitud media elevada y disposición periférica</a:t>
            </a:r>
            <a:r>
              <a:rPr lang="es-ES" dirty="0"/>
              <a:t>, </a:t>
            </a:r>
            <a:r>
              <a:rPr lang="es-ES" b="1" dirty="0"/>
              <a:t>complica las características climáticas</a:t>
            </a:r>
            <a:r>
              <a:rPr lang="es-ES" dirty="0"/>
              <a:t>, al introducir nuevos </a:t>
            </a:r>
            <a:r>
              <a:rPr lang="es-ES" b="1" dirty="0"/>
              <a:t>matices regionales e, incluso, locales</a:t>
            </a:r>
            <a:r>
              <a:rPr lang="es-ES" dirty="0"/>
              <a:t>.</a:t>
            </a:r>
          </a:p>
          <a:p>
            <a:r>
              <a:rPr lang="es-ES" dirty="0"/>
              <a:t>La orientación de las montañas, en general, y de las laderas, en particular, se traduce en regímenes térmicos o pluviométricos muy diferenciados. </a:t>
            </a:r>
            <a:endParaRPr lang="es-ES" dirty="0" smtClean="0"/>
          </a:p>
          <a:p>
            <a:r>
              <a:rPr lang="es-ES" dirty="0" smtClean="0"/>
              <a:t> A) </a:t>
            </a:r>
            <a:r>
              <a:rPr lang="es-ES" b="1" dirty="0" smtClean="0"/>
              <a:t>cadenas </a:t>
            </a:r>
            <a:r>
              <a:rPr lang="es-ES" b="1" dirty="0"/>
              <a:t>dispuestas de forma paralela,</a:t>
            </a:r>
            <a:r>
              <a:rPr lang="es-ES" dirty="0"/>
              <a:t> </a:t>
            </a:r>
            <a:r>
              <a:rPr lang="es-ES" b="1" dirty="0"/>
              <a:t>represan el aire frío continental </a:t>
            </a:r>
            <a:r>
              <a:rPr lang="es-ES" dirty="0"/>
              <a:t>procedente de Europa o </a:t>
            </a:r>
            <a:r>
              <a:rPr lang="es-ES" b="1" dirty="0"/>
              <a:t>dificultan el paso de los flujos atlánticos procedentes del norte</a:t>
            </a:r>
            <a:r>
              <a:rPr lang="es-ES" dirty="0"/>
              <a:t>. </a:t>
            </a:r>
            <a:endParaRPr lang="es-ES" dirty="0" smtClean="0"/>
          </a:p>
          <a:p>
            <a:r>
              <a:rPr lang="es-ES" dirty="0" smtClean="0"/>
              <a:t>B) </a:t>
            </a:r>
            <a:r>
              <a:rPr lang="es-ES" b="1" dirty="0" smtClean="0"/>
              <a:t>Cadenas dispuestas de manera </a:t>
            </a:r>
            <a:r>
              <a:rPr lang="es-ES" b="1" dirty="0"/>
              <a:t>perpendicular a los vientos dominantes</a:t>
            </a:r>
            <a:r>
              <a:rPr lang="es-ES" dirty="0"/>
              <a:t> provocan </a:t>
            </a:r>
            <a:r>
              <a:rPr lang="es-ES" b="1" dirty="0"/>
              <a:t>diferencias entre las vertientes de solana  y de umbría.</a:t>
            </a:r>
          </a:p>
          <a:p>
            <a:pPr marL="114300" indent="0">
              <a:buNone/>
            </a:pPr>
            <a:endParaRPr lang="es-ES" dirty="0"/>
          </a:p>
        </p:txBody>
      </p:sp>
    </p:spTree>
    <p:extLst>
      <p:ext uri="{BB962C8B-B14F-4D97-AF65-F5344CB8AC3E}">
        <p14:creationId xmlns:p14="http://schemas.microsoft.com/office/powerpoint/2010/main" val="58294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Factores geográficos.</a:t>
            </a:r>
          </a:p>
        </p:txBody>
      </p:sp>
      <p:sp>
        <p:nvSpPr>
          <p:cNvPr id="3" name="2 Marcador de contenido"/>
          <p:cNvSpPr>
            <a:spLocks noGrp="1"/>
          </p:cNvSpPr>
          <p:nvPr>
            <p:ph idx="1"/>
          </p:nvPr>
        </p:nvSpPr>
        <p:spPr/>
        <p:txBody>
          <a:bodyPr/>
          <a:lstStyle/>
          <a:p>
            <a:r>
              <a:rPr lang="es-ES" dirty="0"/>
              <a:t>Esta disposición facilita la entrada de vientos húmedos atlánticos y evita que el centro sea un desierto. </a:t>
            </a:r>
            <a:endParaRPr lang="es-ES" dirty="0" smtClean="0"/>
          </a:p>
          <a:p>
            <a:r>
              <a:rPr lang="es-ES" dirty="0" smtClean="0"/>
              <a:t>Las </a:t>
            </a:r>
            <a:r>
              <a:rPr lang="es-ES" dirty="0"/>
              <a:t>barreras montañosas provocan el ascenso  y descenso de los flujos de viento. Si una masa de aire cargada de humedad, choca con la cordillera, asciende por la ladera de barlovento y el aire al elevarse, se enfría, se condensa y llueve, son </a:t>
            </a:r>
            <a:r>
              <a:rPr lang="es-ES" b="1" dirty="0"/>
              <a:t>lluvias</a:t>
            </a:r>
            <a:r>
              <a:rPr lang="es-ES" dirty="0"/>
              <a:t> </a:t>
            </a:r>
            <a:r>
              <a:rPr lang="es-ES" b="1" dirty="0"/>
              <a:t>orográficas, </a:t>
            </a:r>
            <a:r>
              <a:rPr lang="es-ES" dirty="0"/>
              <a:t>habituales en la cornisa cantábrica. En la ladera de sotavento al descender, el aire se calienta dando origen a un viento cálido y seco.</a:t>
            </a:r>
          </a:p>
          <a:p>
            <a:r>
              <a:rPr lang="es-ES" dirty="0"/>
              <a:t>En lo relativo a la altura: a más altura, menos temperatura y más precipitación. España tiene mucho territorio por encima de los 1.000 m, por lo que tienen 6º menos que si estuvieran a nivel de mar  (0.65º /100m).</a:t>
            </a:r>
          </a:p>
          <a:p>
            <a:endParaRPr lang="es-ES" dirty="0"/>
          </a:p>
        </p:txBody>
      </p:sp>
    </p:spTree>
    <p:extLst>
      <p:ext uri="{BB962C8B-B14F-4D97-AF65-F5344CB8AC3E}">
        <p14:creationId xmlns:p14="http://schemas.microsoft.com/office/powerpoint/2010/main" val="190832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7920880" cy="6048672"/>
          </a:xfrm>
        </p:spPr>
      </p:pic>
    </p:spTree>
    <p:extLst>
      <p:ext uri="{BB962C8B-B14F-4D97-AF65-F5344CB8AC3E}">
        <p14:creationId xmlns:p14="http://schemas.microsoft.com/office/powerpoint/2010/main" val="655710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Factores geográficos.</a:t>
            </a:r>
            <a:endParaRPr lang="es-ES" dirty="0"/>
          </a:p>
        </p:txBody>
      </p:sp>
      <p:sp>
        <p:nvSpPr>
          <p:cNvPr id="3" name="2 Marcador de contenido"/>
          <p:cNvSpPr>
            <a:spLocks noGrp="1"/>
          </p:cNvSpPr>
          <p:nvPr>
            <p:ph idx="1"/>
          </p:nvPr>
        </p:nvSpPr>
        <p:spPr/>
        <p:txBody>
          <a:bodyPr>
            <a:normAutofit fontScale="92500" lnSpcReduction="10000"/>
          </a:bodyPr>
          <a:lstStyle/>
          <a:p>
            <a:pPr lvl="0"/>
            <a:r>
              <a:rPr lang="es-ES" b="1" dirty="0" smtClean="0"/>
              <a:t>2) Situación </a:t>
            </a:r>
            <a:r>
              <a:rPr lang="es-ES" b="1" dirty="0"/>
              <a:t>entre mares.</a:t>
            </a:r>
            <a:endParaRPr lang="es-ES" dirty="0"/>
          </a:p>
          <a:p>
            <a:r>
              <a:rPr lang="es-ES" b="1" dirty="0"/>
              <a:t> </a:t>
            </a:r>
            <a:r>
              <a:rPr lang="es-ES" dirty="0"/>
              <a:t>La situación de la Península entre dos mares de características contrapuestas, el Atlántico y el Mediterráneo, aporta al clima nuevos matices, como la </a:t>
            </a:r>
            <a:r>
              <a:rPr lang="es-ES" b="1" dirty="0"/>
              <a:t>suavización de las temperaturas</a:t>
            </a:r>
            <a:r>
              <a:rPr lang="es-ES" dirty="0"/>
              <a:t>, característica de los climas marítimos. </a:t>
            </a:r>
          </a:p>
          <a:p>
            <a:r>
              <a:rPr lang="es-ES" dirty="0"/>
              <a:t>La forma maciza del país hace que la influencia marina llegue de distinta manera, provocando una </a:t>
            </a:r>
            <a:r>
              <a:rPr lang="es-ES" b="1" dirty="0"/>
              <a:t>clara diferencia entre el centro y la periferia.</a:t>
            </a:r>
          </a:p>
          <a:p>
            <a:r>
              <a:rPr lang="es-ES" dirty="0"/>
              <a:t> En  el Atlántico la temperatura está modificada por la deriva </a:t>
            </a:r>
            <a:r>
              <a:rPr lang="es-ES" dirty="0" err="1"/>
              <a:t>Nor</a:t>
            </a:r>
            <a:r>
              <a:rPr lang="es-ES" dirty="0"/>
              <a:t>-Atlántica haciendo que el N sea menos frío de lo que sería si no existiera.</a:t>
            </a:r>
          </a:p>
          <a:p>
            <a:r>
              <a:rPr lang="es-ES" dirty="0"/>
              <a:t>El Mediterráneo al ser cerrado y no tener corrientes marinas que modifiquen el clima y al estar rodeado de montañas ve  algo limitada su influencia en el clima.</a:t>
            </a:r>
          </a:p>
          <a:p>
            <a:r>
              <a:rPr lang="es-ES" b="1" dirty="0"/>
              <a:t> </a:t>
            </a:r>
            <a:endParaRPr lang="es-ES" dirty="0"/>
          </a:p>
          <a:p>
            <a:endParaRPr lang="es-ES" dirty="0"/>
          </a:p>
        </p:txBody>
      </p:sp>
    </p:spTree>
    <p:extLst>
      <p:ext uri="{BB962C8B-B14F-4D97-AF65-F5344CB8AC3E}">
        <p14:creationId xmlns:p14="http://schemas.microsoft.com/office/powerpoint/2010/main" val="3642885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dominios climáticos en España</a:t>
            </a:r>
            <a:endParaRPr lang="es-ES" dirty="0"/>
          </a:p>
        </p:txBody>
      </p:sp>
      <p:sp>
        <p:nvSpPr>
          <p:cNvPr id="3" name="2 Marcador de contenido"/>
          <p:cNvSpPr>
            <a:spLocks noGrp="1"/>
          </p:cNvSpPr>
          <p:nvPr>
            <p:ph idx="1"/>
          </p:nvPr>
        </p:nvSpPr>
        <p:spPr/>
        <p:txBody>
          <a:bodyPr/>
          <a:lstStyle/>
          <a:p>
            <a:r>
              <a:rPr lang="es-ES" dirty="0"/>
              <a:t>El comportamiento de los elementos del clima, modificados por los factores, permite diferenciar dos  dominios climáticos esenciales de la Península: </a:t>
            </a:r>
            <a:endParaRPr lang="es-ES" dirty="0" smtClean="0"/>
          </a:p>
          <a:p>
            <a:r>
              <a:rPr lang="es-ES" b="1" dirty="0"/>
              <a:t>E</a:t>
            </a:r>
            <a:r>
              <a:rPr lang="es-ES" b="1" dirty="0" smtClean="0"/>
              <a:t>l </a:t>
            </a:r>
            <a:r>
              <a:rPr lang="es-ES" b="1" dirty="0"/>
              <a:t>templado-cálido o</a:t>
            </a:r>
            <a:r>
              <a:rPr lang="es-ES" dirty="0"/>
              <a:t> </a:t>
            </a:r>
            <a:r>
              <a:rPr lang="es-ES" b="1" dirty="0"/>
              <a:t>mediterráneo </a:t>
            </a:r>
            <a:endParaRPr lang="es-ES" dirty="0"/>
          </a:p>
          <a:p>
            <a:r>
              <a:rPr lang="es-ES" b="1" dirty="0"/>
              <a:t>E</a:t>
            </a:r>
            <a:r>
              <a:rPr lang="es-ES" b="1" dirty="0" smtClean="0"/>
              <a:t>l </a:t>
            </a:r>
            <a:r>
              <a:rPr lang="es-ES" b="1" dirty="0"/>
              <a:t>templado-frío, </a:t>
            </a:r>
            <a:r>
              <a:rPr lang="es-ES" dirty="0"/>
              <a:t>siendo una barrera montañosa septentrional la que delimita dichos  dominios. La diferencia entre ellos está en los  15º C de temperatura media anual.</a:t>
            </a:r>
          </a:p>
          <a:p>
            <a:r>
              <a:rPr lang="es-ES" dirty="0"/>
              <a:t>También debemos considerar el </a:t>
            </a:r>
            <a:r>
              <a:rPr lang="es-ES" b="1" dirty="0"/>
              <a:t>clima canario</a:t>
            </a:r>
            <a:r>
              <a:rPr lang="es-ES" dirty="0"/>
              <a:t> y el </a:t>
            </a:r>
            <a:r>
              <a:rPr lang="es-ES" b="1" dirty="0"/>
              <a:t>clima de montaña</a:t>
            </a:r>
            <a:r>
              <a:rPr lang="es-ES" dirty="0"/>
              <a:t>.</a:t>
            </a:r>
          </a:p>
          <a:p>
            <a:endParaRPr lang="es-ES" dirty="0"/>
          </a:p>
        </p:txBody>
      </p:sp>
    </p:spTree>
    <p:extLst>
      <p:ext uri="{BB962C8B-B14F-4D97-AF65-F5344CB8AC3E}">
        <p14:creationId xmlns:p14="http://schemas.microsoft.com/office/powerpoint/2010/main" val="836390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40960"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153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climas templados-fríos</a:t>
            </a:r>
            <a:endParaRPr lang="es-ES" dirty="0"/>
          </a:p>
        </p:txBody>
      </p:sp>
      <p:sp>
        <p:nvSpPr>
          <p:cNvPr id="3" name="2 Marcador de contenido"/>
          <p:cNvSpPr>
            <a:spLocks noGrp="1"/>
          </p:cNvSpPr>
          <p:nvPr>
            <p:ph idx="1"/>
          </p:nvPr>
        </p:nvSpPr>
        <p:spPr/>
        <p:txBody>
          <a:bodyPr/>
          <a:lstStyle/>
          <a:p>
            <a:r>
              <a:rPr lang="es-ES" sz="3200" dirty="0"/>
              <a:t>Se dan en el extremo septentrional y en el centro de España y su temperatura media anual es inferior a 15º C. Podemos establecer dos subtipos: </a:t>
            </a:r>
            <a:endParaRPr lang="es-ES" sz="3200" dirty="0" smtClean="0"/>
          </a:p>
          <a:p>
            <a:r>
              <a:rPr lang="es-ES" sz="3200" dirty="0" smtClean="0"/>
              <a:t>El </a:t>
            </a:r>
            <a:r>
              <a:rPr lang="es-ES" sz="3200" dirty="0"/>
              <a:t>clima </a:t>
            </a:r>
            <a:r>
              <a:rPr lang="es-ES" sz="3200" dirty="0" smtClean="0"/>
              <a:t>oceánico. </a:t>
            </a:r>
            <a:endParaRPr lang="es-ES" sz="3200" dirty="0"/>
          </a:p>
          <a:p>
            <a:r>
              <a:rPr lang="es-ES" sz="3200" dirty="0"/>
              <a:t>E</a:t>
            </a:r>
            <a:r>
              <a:rPr lang="es-ES" sz="3200" dirty="0" smtClean="0"/>
              <a:t>l </a:t>
            </a:r>
            <a:r>
              <a:rPr lang="es-ES" sz="3200" dirty="0"/>
              <a:t>clima continental.</a:t>
            </a:r>
          </a:p>
          <a:p>
            <a:endParaRPr lang="es-ES" dirty="0"/>
          </a:p>
        </p:txBody>
      </p:sp>
    </p:spTree>
    <p:extLst>
      <p:ext uri="{BB962C8B-B14F-4D97-AF65-F5344CB8AC3E}">
        <p14:creationId xmlns:p14="http://schemas.microsoft.com/office/powerpoint/2010/main" val="697266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climas Templados-</a:t>
            </a:r>
            <a:r>
              <a:rPr lang="es-ES" dirty="0" err="1" smtClean="0"/>
              <a:t>Frios</a:t>
            </a:r>
            <a:r>
              <a:rPr lang="es-ES" dirty="0" smtClean="0"/>
              <a:t>.</a:t>
            </a:r>
            <a:br>
              <a:rPr lang="es-ES" dirty="0" smtClean="0"/>
            </a:br>
            <a:r>
              <a:rPr lang="es-ES" dirty="0" smtClean="0"/>
              <a:t>El clima oceánico</a:t>
            </a:r>
            <a:endParaRPr lang="es-ES" dirty="0"/>
          </a:p>
        </p:txBody>
      </p:sp>
      <p:sp>
        <p:nvSpPr>
          <p:cNvPr id="3" name="2 Marcador de contenido"/>
          <p:cNvSpPr>
            <a:spLocks noGrp="1"/>
          </p:cNvSpPr>
          <p:nvPr>
            <p:ph idx="1"/>
          </p:nvPr>
        </p:nvSpPr>
        <p:spPr/>
        <p:txBody>
          <a:bodyPr/>
          <a:lstStyle/>
          <a:p>
            <a:pPr lvl="0"/>
            <a:r>
              <a:rPr lang="es-ES" dirty="0" smtClean="0"/>
              <a:t> A) El </a:t>
            </a:r>
            <a:r>
              <a:rPr lang="es-ES" b="1" dirty="0"/>
              <a:t>clima oceánico</a:t>
            </a:r>
            <a:r>
              <a:rPr lang="es-ES" dirty="0"/>
              <a:t> se extiende por la zona norte, </a:t>
            </a:r>
            <a:r>
              <a:rPr lang="es-ES" b="1" dirty="0"/>
              <a:t>desde Galicia hasta el Pirineo</a:t>
            </a:r>
            <a:r>
              <a:rPr lang="es-ES" dirty="0"/>
              <a:t> </a:t>
            </a:r>
            <a:r>
              <a:rPr lang="es-ES" b="1" dirty="0"/>
              <a:t>occidental</a:t>
            </a:r>
            <a:r>
              <a:rPr lang="es-ES" dirty="0"/>
              <a:t>, sometida a la influencia directa del </a:t>
            </a:r>
            <a:r>
              <a:rPr lang="es-ES" b="1" i="1" dirty="0"/>
              <a:t>jet </a:t>
            </a:r>
            <a:r>
              <a:rPr lang="es-ES" b="1" i="1" dirty="0" err="1"/>
              <a:t>stream</a:t>
            </a:r>
            <a:r>
              <a:rPr lang="es-ES" dirty="0"/>
              <a:t> y del </a:t>
            </a:r>
            <a:r>
              <a:rPr lang="es-ES" b="1" i="1" dirty="0"/>
              <a:t>frente polar</a:t>
            </a:r>
            <a:r>
              <a:rPr lang="es-ES" dirty="0"/>
              <a:t>, y ampliamente </a:t>
            </a:r>
            <a:r>
              <a:rPr lang="es-ES" b="1" i="1" dirty="0"/>
              <a:t>abierta al Atlántico</a:t>
            </a:r>
            <a:r>
              <a:rPr lang="es-ES" dirty="0"/>
              <a:t>. Se caracteriza por sus </a:t>
            </a:r>
            <a:r>
              <a:rPr lang="es-ES" b="1" dirty="0"/>
              <a:t>elevadas</a:t>
            </a:r>
            <a:r>
              <a:rPr lang="es-ES" dirty="0"/>
              <a:t> </a:t>
            </a:r>
            <a:r>
              <a:rPr lang="es-ES" b="1" dirty="0"/>
              <a:t>precipitaciones anuales</a:t>
            </a:r>
            <a:r>
              <a:rPr lang="es-ES" dirty="0"/>
              <a:t>, siempre </a:t>
            </a:r>
            <a:r>
              <a:rPr lang="es-ES" b="1" dirty="0"/>
              <a:t>superiores a los 800 </a:t>
            </a:r>
            <a:r>
              <a:rPr lang="es-ES" b="1" dirty="0" err="1"/>
              <a:t>mm.</a:t>
            </a:r>
            <a:r>
              <a:rPr lang="es-ES" dirty="0"/>
              <a:t> La temperatura media anual oscila entre 13º y 14º C y al estar todo el año sobre la influencia de los flujos marítimos, las oscilaciones térmicas son muy débiles, con </a:t>
            </a:r>
            <a:r>
              <a:rPr lang="es-ES" b="1" dirty="0"/>
              <a:t>inviernos templados y veranos frescos.</a:t>
            </a:r>
            <a:endParaRPr lang="es-ES" dirty="0"/>
          </a:p>
          <a:p>
            <a:r>
              <a:rPr lang="es-ES" dirty="0"/>
              <a:t>A medida que se penetra en el interior, las precipitaciones descienden, la estación seca se acusa y el invierno se vuelve más frío. Se desarrolla entonces </a:t>
            </a:r>
          </a:p>
          <a:p>
            <a:endParaRPr lang="es-ES" dirty="0"/>
          </a:p>
        </p:txBody>
      </p:sp>
    </p:spTree>
    <p:extLst>
      <p:ext uri="{BB962C8B-B14F-4D97-AF65-F5344CB8AC3E}">
        <p14:creationId xmlns:p14="http://schemas.microsoft.com/office/powerpoint/2010/main" val="293824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88640"/>
            <a:ext cx="797453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328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climas templados-</a:t>
            </a:r>
            <a:r>
              <a:rPr lang="es-ES" dirty="0" err="1" smtClean="0"/>
              <a:t>frios</a:t>
            </a:r>
            <a:r>
              <a:rPr lang="es-ES" dirty="0" smtClean="0"/>
              <a:t>.</a:t>
            </a:r>
            <a:br>
              <a:rPr lang="es-ES" dirty="0" smtClean="0"/>
            </a:br>
            <a:r>
              <a:rPr lang="es-ES" dirty="0" smtClean="0"/>
              <a:t>El clima Continental</a:t>
            </a:r>
            <a:endParaRPr lang="es-ES" dirty="0"/>
          </a:p>
        </p:txBody>
      </p:sp>
      <p:sp>
        <p:nvSpPr>
          <p:cNvPr id="3" name="2 Marcador de contenido"/>
          <p:cNvSpPr>
            <a:spLocks noGrp="1"/>
          </p:cNvSpPr>
          <p:nvPr>
            <p:ph idx="1"/>
          </p:nvPr>
        </p:nvSpPr>
        <p:spPr/>
        <p:txBody>
          <a:bodyPr>
            <a:normAutofit fontScale="92500"/>
          </a:bodyPr>
          <a:lstStyle/>
          <a:p>
            <a:pPr lvl="0"/>
            <a:r>
              <a:rPr lang="es-ES" dirty="0"/>
              <a:t>El </a:t>
            </a:r>
            <a:r>
              <a:rPr lang="es-ES" b="1" dirty="0"/>
              <a:t>clima continental</a:t>
            </a:r>
            <a:r>
              <a:rPr lang="es-ES" dirty="0"/>
              <a:t>, es decir, el clima de la </a:t>
            </a:r>
            <a:r>
              <a:rPr lang="es-ES" b="1" dirty="0"/>
              <a:t>España interior</a:t>
            </a:r>
            <a:r>
              <a:rPr lang="es-ES" dirty="0"/>
              <a:t>, que afecta a casi dos tercios del territorio peninsular. En esta amplia zona, las </a:t>
            </a:r>
            <a:r>
              <a:rPr lang="es-ES" b="1" dirty="0"/>
              <a:t>precipitaciones </a:t>
            </a:r>
            <a:r>
              <a:rPr lang="es-ES" dirty="0"/>
              <a:t>son </a:t>
            </a:r>
            <a:r>
              <a:rPr lang="es-ES" b="1" dirty="0"/>
              <a:t>débiles</a:t>
            </a:r>
            <a:r>
              <a:rPr lang="es-ES" dirty="0"/>
              <a:t>-siempre </a:t>
            </a:r>
            <a:r>
              <a:rPr lang="es-ES" b="1" dirty="0"/>
              <a:t>inferiores a 600 mm</a:t>
            </a:r>
            <a:r>
              <a:rPr lang="es-ES" dirty="0"/>
              <a:t>- y descienden de norte a sur y de oeste a este; </a:t>
            </a:r>
            <a:r>
              <a:rPr lang="es-ES" b="1" dirty="0"/>
              <a:t>el invierno</a:t>
            </a:r>
            <a:r>
              <a:rPr lang="es-ES" dirty="0"/>
              <a:t> puede ser </a:t>
            </a:r>
            <a:r>
              <a:rPr lang="es-ES" b="1" dirty="0"/>
              <a:t>seco,</a:t>
            </a:r>
            <a:r>
              <a:rPr lang="es-ES" dirty="0"/>
              <a:t> debido a la formación de </a:t>
            </a:r>
            <a:r>
              <a:rPr lang="es-ES" b="1" dirty="0"/>
              <a:t>anticiclones</a:t>
            </a:r>
            <a:r>
              <a:rPr lang="es-ES" dirty="0"/>
              <a:t> </a:t>
            </a:r>
            <a:r>
              <a:rPr lang="es-ES" b="1" dirty="0"/>
              <a:t>fríos de origen térmico</a:t>
            </a:r>
            <a:r>
              <a:rPr lang="es-ES" dirty="0"/>
              <a:t>, y, en </a:t>
            </a:r>
            <a:r>
              <a:rPr lang="es-ES" b="1" dirty="0"/>
              <a:t>verano</a:t>
            </a:r>
            <a:r>
              <a:rPr lang="es-ES" dirty="0"/>
              <a:t>, las temperaturas pueden favorecer la formación de </a:t>
            </a:r>
            <a:r>
              <a:rPr lang="es-ES" b="1" dirty="0"/>
              <a:t>lluvias de convección</a:t>
            </a:r>
            <a:r>
              <a:rPr lang="es-ES" dirty="0"/>
              <a:t>.    Las temperaturas medias anuales oscilan entre 10º y 14º C y la </a:t>
            </a:r>
            <a:r>
              <a:rPr lang="es-ES" b="1" dirty="0"/>
              <a:t>amplitud térmica </a:t>
            </a:r>
            <a:r>
              <a:rPr lang="es-ES" dirty="0"/>
              <a:t>es </a:t>
            </a:r>
            <a:r>
              <a:rPr lang="es-ES" b="1" dirty="0"/>
              <a:t>muy elevada</a:t>
            </a:r>
            <a:r>
              <a:rPr lang="es-ES" dirty="0"/>
              <a:t> como consecuencia del frío invernal y del recalentamiento estival. De uno a seis meses  las temperaturas medias no superan los 6º C y las heladas son abundantes. Las causas de estos caracteres térmicos hay que buscarlas en la </a:t>
            </a:r>
            <a:r>
              <a:rPr lang="es-ES" b="1" dirty="0"/>
              <a:t>atenuación de la influencia marítima</a:t>
            </a:r>
            <a:r>
              <a:rPr lang="es-ES" dirty="0"/>
              <a:t>, bien por la lejanía del mar, bien por la existencia de sistemas montañosos que obstaculizan la llegada de los flujos marítimos.</a:t>
            </a:r>
          </a:p>
          <a:p>
            <a:endParaRPr lang="es-ES" dirty="0"/>
          </a:p>
        </p:txBody>
      </p:sp>
    </p:spTree>
    <p:extLst>
      <p:ext uri="{BB962C8B-B14F-4D97-AF65-F5344CB8AC3E}">
        <p14:creationId xmlns:p14="http://schemas.microsoft.com/office/powerpoint/2010/main" val="90256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climas templados-cálidos o mediterráneos.</a:t>
            </a:r>
            <a:endParaRPr lang="es-ES" dirty="0"/>
          </a:p>
        </p:txBody>
      </p:sp>
      <p:sp>
        <p:nvSpPr>
          <p:cNvPr id="3" name="2 Marcador de contenido"/>
          <p:cNvSpPr>
            <a:spLocks noGrp="1"/>
          </p:cNvSpPr>
          <p:nvPr>
            <p:ph idx="1"/>
          </p:nvPr>
        </p:nvSpPr>
        <p:spPr/>
        <p:txBody>
          <a:bodyPr/>
          <a:lstStyle/>
          <a:p>
            <a:r>
              <a:rPr lang="es-ES" sz="2800" dirty="0"/>
              <a:t>Sus rasgos esenciales son la   existencia de un </a:t>
            </a:r>
            <a:r>
              <a:rPr lang="es-ES" sz="2800" b="1" dirty="0"/>
              <a:t>verano seco y caluroso</a:t>
            </a:r>
            <a:r>
              <a:rPr lang="es-ES" sz="2800" dirty="0"/>
              <a:t>, y de una </a:t>
            </a:r>
            <a:r>
              <a:rPr lang="es-ES" sz="2800" b="1" dirty="0"/>
              <a:t>estación húmeda</a:t>
            </a:r>
            <a:r>
              <a:rPr lang="es-ES" sz="2800" dirty="0"/>
              <a:t> que puede ser el </a:t>
            </a:r>
            <a:r>
              <a:rPr lang="es-ES" sz="2800" b="1" dirty="0"/>
              <a:t>invierno,</a:t>
            </a:r>
            <a:r>
              <a:rPr lang="es-ES" sz="2800" dirty="0"/>
              <a:t> la </a:t>
            </a:r>
            <a:r>
              <a:rPr lang="es-ES" sz="2800" b="1" dirty="0"/>
              <a:t>primavera</a:t>
            </a:r>
            <a:r>
              <a:rPr lang="es-ES" sz="2800" dirty="0"/>
              <a:t> </a:t>
            </a:r>
            <a:r>
              <a:rPr lang="es-ES" sz="2800" b="1" dirty="0"/>
              <a:t>o el otoño</a:t>
            </a:r>
            <a:r>
              <a:rPr lang="es-ES" sz="2800" dirty="0"/>
              <a:t>. Las </a:t>
            </a:r>
            <a:r>
              <a:rPr lang="es-ES" sz="2800" b="1" dirty="0"/>
              <a:t>precipitaciones </a:t>
            </a:r>
            <a:r>
              <a:rPr lang="es-ES" sz="2800" dirty="0"/>
              <a:t>son </a:t>
            </a:r>
            <a:r>
              <a:rPr lang="es-ES" sz="2800" b="1" dirty="0"/>
              <a:t>escasa e irregulares</a:t>
            </a:r>
            <a:r>
              <a:rPr lang="es-ES" sz="2800" dirty="0"/>
              <a:t>, siempre </a:t>
            </a:r>
            <a:r>
              <a:rPr lang="es-ES" sz="2800" b="1" dirty="0"/>
              <a:t>inferiores a los 800 mm,</a:t>
            </a:r>
            <a:r>
              <a:rPr lang="es-ES" sz="2800" dirty="0"/>
              <a:t> y la </a:t>
            </a:r>
            <a:r>
              <a:rPr lang="es-ES" sz="2800" b="1" dirty="0"/>
              <a:t>temperatura media</a:t>
            </a:r>
            <a:r>
              <a:rPr lang="es-ES" sz="2800" dirty="0"/>
              <a:t> anual es siempre </a:t>
            </a:r>
            <a:r>
              <a:rPr lang="es-ES" sz="2800" b="1" dirty="0"/>
              <a:t>superior a los 15º C</a:t>
            </a:r>
            <a:r>
              <a:rPr lang="es-ES" sz="2800" dirty="0"/>
              <a:t>. La cercanía o la lejanía del mar y la posición respecto a las borrascas del frente polar explican la </a:t>
            </a:r>
            <a:r>
              <a:rPr lang="es-ES" sz="2800" b="1" dirty="0"/>
              <a:t>gran diversidad de subtipos.</a:t>
            </a:r>
            <a:endParaRPr lang="es-ES" sz="2800" dirty="0"/>
          </a:p>
          <a:p>
            <a:endParaRPr lang="es-ES" dirty="0"/>
          </a:p>
        </p:txBody>
      </p:sp>
    </p:spTree>
    <p:extLst>
      <p:ext uri="{BB962C8B-B14F-4D97-AF65-F5344CB8AC3E}">
        <p14:creationId xmlns:p14="http://schemas.microsoft.com/office/powerpoint/2010/main" val="2070697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mediterráneo oceánico.</a:t>
            </a:r>
            <a:endParaRPr lang="es-ES" dirty="0"/>
          </a:p>
        </p:txBody>
      </p:sp>
      <p:sp>
        <p:nvSpPr>
          <p:cNvPr id="3" name="2 Marcador de contenido"/>
          <p:cNvSpPr>
            <a:spLocks noGrp="1"/>
          </p:cNvSpPr>
          <p:nvPr>
            <p:ph idx="1"/>
          </p:nvPr>
        </p:nvSpPr>
        <p:spPr/>
        <p:txBody>
          <a:bodyPr/>
          <a:lstStyle/>
          <a:p>
            <a:pPr lvl="0"/>
            <a:r>
              <a:rPr lang="es-ES" dirty="0"/>
              <a:t>El </a:t>
            </a:r>
            <a:r>
              <a:rPr lang="es-ES" b="1" dirty="0"/>
              <a:t>clima mediterráneo oceánico</a:t>
            </a:r>
            <a:r>
              <a:rPr lang="es-ES" dirty="0"/>
              <a:t> se extiende por el </a:t>
            </a:r>
            <a:r>
              <a:rPr lang="es-ES" b="1" dirty="0"/>
              <a:t>golfo de Cádiz</a:t>
            </a:r>
            <a:r>
              <a:rPr lang="es-ES" dirty="0"/>
              <a:t> y las comarcas próximas, </a:t>
            </a:r>
            <a:r>
              <a:rPr lang="es-ES" b="1" dirty="0"/>
              <a:t>desde Tarifa hasta la frontera portuguesa</a:t>
            </a:r>
            <a:r>
              <a:rPr lang="es-ES" dirty="0"/>
              <a:t>. La gran </a:t>
            </a:r>
            <a:r>
              <a:rPr lang="es-ES" b="1" dirty="0"/>
              <a:t>humedad ambiental</a:t>
            </a:r>
            <a:r>
              <a:rPr lang="es-ES" dirty="0"/>
              <a:t> es su característica más acusada, aunque las </a:t>
            </a:r>
            <a:r>
              <a:rPr lang="es-ES" b="1" dirty="0"/>
              <a:t>precipitacione</a:t>
            </a:r>
            <a:r>
              <a:rPr lang="es-ES" dirty="0"/>
              <a:t>s </a:t>
            </a:r>
            <a:r>
              <a:rPr lang="es-ES" b="1" dirty="0"/>
              <a:t>no son muy elevadas,</a:t>
            </a:r>
            <a:r>
              <a:rPr lang="es-ES" dirty="0"/>
              <a:t> ya que oscilan entre los </a:t>
            </a:r>
            <a:r>
              <a:rPr lang="es-ES" b="1" dirty="0"/>
              <a:t>700 y los 500</a:t>
            </a:r>
            <a:r>
              <a:rPr lang="es-ES" dirty="0"/>
              <a:t> </a:t>
            </a:r>
            <a:r>
              <a:rPr lang="es-ES" b="1" dirty="0"/>
              <a:t>mm anuales</a:t>
            </a:r>
            <a:r>
              <a:rPr lang="es-ES" dirty="0"/>
              <a:t>, y son </a:t>
            </a:r>
            <a:r>
              <a:rPr lang="es-ES" b="1" dirty="0"/>
              <a:t>de origen frontal</a:t>
            </a:r>
            <a:r>
              <a:rPr lang="es-ES" dirty="0"/>
              <a:t>; sin embargo, en ocasiones, la presencia de obstáculos montañosos cercanos a la costa, como ocurre en la provincia de Cádiz, favorece el aumento de lluvias. Las </a:t>
            </a:r>
            <a:r>
              <a:rPr lang="es-ES" b="1" dirty="0"/>
              <a:t>temperaturas </a:t>
            </a:r>
            <a:r>
              <a:rPr lang="es-ES" dirty="0"/>
              <a:t>son </a:t>
            </a:r>
            <a:r>
              <a:rPr lang="es-ES" b="1" dirty="0"/>
              <a:t>suaves</a:t>
            </a:r>
            <a:r>
              <a:rPr lang="es-ES" dirty="0"/>
              <a:t>-entre 17 y 19º C de media anual-, con </a:t>
            </a:r>
            <a:r>
              <a:rPr lang="es-ES" b="1" dirty="0"/>
              <a:t>inviernos cálidos y veranos no muy calurosos</a:t>
            </a:r>
            <a:r>
              <a:rPr lang="es-ES" dirty="0"/>
              <a:t>. Es la </a:t>
            </a:r>
            <a:r>
              <a:rPr lang="es-ES" b="1" dirty="0"/>
              <a:t>zona española de mayor </a:t>
            </a:r>
            <a:r>
              <a:rPr lang="es-ES" b="1" i="1" dirty="0"/>
              <a:t>insolación anual</a:t>
            </a:r>
            <a:r>
              <a:rPr lang="es-ES" dirty="0"/>
              <a:t>, supera las 3000 horas; en el observatorio de San Fernando (Cádiz) se alcanza las 3200 horas.</a:t>
            </a:r>
          </a:p>
          <a:p>
            <a:endParaRPr lang="es-ES" dirty="0"/>
          </a:p>
        </p:txBody>
      </p:sp>
    </p:spTree>
    <p:extLst>
      <p:ext uri="{BB962C8B-B14F-4D97-AF65-F5344CB8AC3E}">
        <p14:creationId xmlns:p14="http://schemas.microsoft.com/office/powerpoint/2010/main" val="2424505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mediterráneo continental</a:t>
            </a:r>
            <a:endParaRPr lang="es-ES" dirty="0"/>
          </a:p>
        </p:txBody>
      </p:sp>
      <p:sp>
        <p:nvSpPr>
          <p:cNvPr id="3" name="2 Marcador de contenido"/>
          <p:cNvSpPr>
            <a:spLocks noGrp="1"/>
          </p:cNvSpPr>
          <p:nvPr>
            <p:ph idx="1"/>
          </p:nvPr>
        </p:nvSpPr>
        <p:spPr/>
        <p:txBody>
          <a:bodyPr/>
          <a:lstStyle/>
          <a:p>
            <a:pPr lvl="0"/>
            <a:r>
              <a:rPr lang="es-ES" dirty="0"/>
              <a:t>El </a:t>
            </a:r>
            <a:r>
              <a:rPr lang="es-ES" b="1" dirty="0"/>
              <a:t>clima mediterráneo  continental </a:t>
            </a:r>
            <a:r>
              <a:rPr lang="es-ES" dirty="0"/>
              <a:t>se extiende desde los </a:t>
            </a:r>
            <a:r>
              <a:rPr lang="es-ES" b="1" dirty="0"/>
              <a:t>cursos bajo y medio</a:t>
            </a:r>
            <a:r>
              <a:rPr lang="es-ES" dirty="0"/>
              <a:t> </a:t>
            </a:r>
            <a:r>
              <a:rPr lang="es-ES" b="1" dirty="0"/>
              <a:t>del Guadalquivir</a:t>
            </a:r>
            <a:r>
              <a:rPr lang="es-ES" dirty="0"/>
              <a:t> </a:t>
            </a:r>
            <a:r>
              <a:rPr lang="es-ES" b="1" dirty="0"/>
              <a:t>hasta</a:t>
            </a:r>
            <a:r>
              <a:rPr lang="es-ES" dirty="0"/>
              <a:t> el límite con la provincia de </a:t>
            </a:r>
            <a:r>
              <a:rPr lang="es-ES" b="1" dirty="0"/>
              <a:t>Jaén,</a:t>
            </a:r>
            <a:r>
              <a:rPr lang="es-ES" dirty="0"/>
              <a:t> es decir, por </a:t>
            </a:r>
            <a:r>
              <a:rPr lang="es-ES" b="1" dirty="0"/>
              <a:t>Huelva,</a:t>
            </a:r>
            <a:r>
              <a:rPr lang="es-ES" dirty="0"/>
              <a:t> </a:t>
            </a:r>
            <a:r>
              <a:rPr lang="es-ES" b="1" dirty="0"/>
              <a:t>Cádiz, Sevilla, Málaga y Córdoba</a:t>
            </a:r>
            <a:r>
              <a:rPr lang="es-ES" dirty="0"/>
              <a:t>. Las </a:t>
            </a:r>
            <a:r>
              <a:rPr lang="es-ES" b="1" dirty="0"/>
              <a:t>precipitaciones anuales</a:t>
            </a:r>
            <a:r>
              <a:rPr lang="es-ES" dirty="0"/>
              <a:t>  oscilan entre los </a:t>
            </a:r>
            <a:r>
              <a:rPr lang="es-ES" b="1" dirty="0"/>
              <a:t>700 y los 300 litros anuales</a:t>
            </a:r>
            <a:r>
              <a:rPr lang="es-ES" dirty="0"/>
              <a:t>, con </a:t>
            </a:r>
            <a:r>
              <a:rPr lang="es-ES" b="1" dirty="0"/>
              <a:t>máximos en primavera</a:t>
            </a:r>
            <a:r>
              <a:rPr lang="es-ES" dirty="0"/>
              <a:t> y en </a:t>
            </a:r>
            <a:r>
              <a:rPr lang="es-ES" b="1" dirty="0"/>
              <a:t>otoño</a:t>
            </a:r>
            <a:r>
              <a:rPr lang="es-ES" dirty="0"/>
              <a:t>, aunque ciertos puntos bien orientados hacia las masas de aire procedentes del Atlántico superan los 700 litros.</a:t>
            </a:r>
          </a:p>
          <a:p>
            <a:r>
              <a:rPr lang="es-ES" dirty="0"/>
              <a:t>Las </a:t>
            </a:r>
            <a:r>
              <a:rPr lang="es-ES" b="1" dirty="0"/>
              <a:t>temperaturas</a:t>
            </a:r>
            <a:r>
              <a:rPr lang="es-ES" dirty="0"/>
              <a:t>, más elevadas en el </a:t>
            </a:r>
            <a:r>
              <a:rPr lang="es-ES" b="1" dirty="0"/>
              <a:t>valle del Guadalquivir</a:t>
            </a:r>
            <a:r>
              <a:rPr lang="es-ES" dirty="0"/>
              <a:t>, </a:t>
            </a:r>
            <a:r>
              <a:rPr lang="es-ES" b="1" dirty="0"/>
              <a:t>descienden a</a:t>
            </a:r>
            <a:r>
              <a:rPr lang="es-ES" dirty="0"/>
              <a:t> </a:t>
            </a:r>
            <a:r>
              <a:rPr lang="es-ES" b="1" dirty="0"/>
              <a:t>medida que se acentúa la </a:t>
            </a:r>
            <a:r>
              <a:rPr lang="es-ES" b="1" dirty="0" err="1"/>
              <a:t>continentalidad</a:t>
            </a:r>
            <a:r>
              <a:rPr lang="es-ES" dirty="0"/>
              <a:t>, dando lugar a una temperatura media anual elevada, entre 17 y18 º C, y a un invierno fresco, de 9º C de media, sin heladas. El </a:t>
            </a:r>
            <a:r>
              <a:rPr lang="es-ES" b="1" dirty="0"/>
              <a:t>verano</a:t>
            </a:r>
            <a:r>
              <a:rPr lang="es-ES" dirty="0"/>
              <a:t> es el </a:t>
            </a:r>
            <a:r>
              <a:rPr lang="es-ES" b="1" dirty="0"/>
              <a:t>más cálido de España</a:t>
            </a:r>
            <a:r>
              <a:rPr lang="es-ES" dirty="0"/>
              <a:t>, en julio y agosto se supera la media de 30º C</a:t>
            </a:r>
          </a:p>
          <a:p>
            <a:endParaRPr lang="es-ES" dirty="0"/>
          </a:p>
        </p:txBody>
      </p:sp>
    </p:spTree>
    <p:extLst>
      <p:ext uri="{BB962C8B-B14F-4D97-AF65-F5344CB8AC3E}">
        <p14:creationId xmlns:p14="http://schemas.microsoft.com/office/powerpoint/2010/main" val="1442996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692696"/>
            <a:ext cx="7620000" cy="5708104"/>
          </a:xfrm>
        </p:spPr>
        <p:txBody>
          <a:bodyPr/>
          <a:lstStyle/>
          <a:p>
            <a:r>
              <a:rPr lang="es-ES" sz="2400" dirty="0"/>
              <a:t>Este subtipo climático </a:t>
            </a:r>
            <a:r>
              <a:rPr lang="es-ES" sz="2400" b="1" dirty="0"/>
              <a:t>se prolonga por las</a:t>
            </a:r>
            <a:r>
              <a:rPr lang="es-ES" sz="2400" dirty="0"/>
              <a:t> </a:t>
            </a:r>
            <a:r>
              <a:rPr lang="es-ES" sz="2400" b="1" dirty="0"/>
              <a:t>altiplanicies de Andalucía oriental</a:t>
            </a:r>
            <a:r>
              <a:rPr lang="es-ES" sz="2400" dirty="0"/>
              <a:t> y el </a:t>
            </a:r>
            <a:r>
              <a:rPr lang="es-ES" sz="2400" b="1" dirty="0"/>
              <a:t>surco </a:t>
            </a:r>
            <a:r>
              <a:rPr lang="es-ES" sz="2400" b="1" dirty="0" err="1"/>
              <a:t>intrabético</a:t>
            </a:r>
            <a:r>
              <a:rPr lang="es-ES" sz="2400" dirty="0"/>
              <a:t>, pero, en este caso, la ya considerable distancia del Océano Atlántico, de donde proceden las masas de aire húmedo, hace que las </a:t>
            </a:r>
            <a:r>
              <a:rPr lang="es-ES" sz="2400" b="1" dirty="0"/>
              <a:t>precipitaciones </a:t>
            </a:r>
            <a:r>
              <a:rPr lang="es-ES" sz="2400" dirty="0"/>
              <a:t>sean</a:t>
            </a:r>
            <a:r>
              <a:rPr lang="es-ES" sz="2400" b="1" dirty="0"/>
              <a:t> escasas</a:t>
            </a:r>
            <a:r>
              <a:rPr lang="es-ES" sz="2400" dirty="0"/>
              <a:t>, entre 300 y 600 litros anuales. La continuidad y, sobre todo,  la considerable altura media de la zona, originan un </a:t>
            </a:r>
            <a:r>
              <a:rPr lang="es-ES" sz="2400" b="1" dirty="0"/>
              <a:t>medio ecológico hostil</a:t>
            </a:r>
            <a:r>
              <a:rPr lang="es-ES" sz="2400" dirty="0"/>
              <a:t>, caracterizado por una baja temperatura media anual  (entre 13 y 15º C), un </a:t>
            </a:r>
            <a:r>
              <a:rPr lang="es-ES" sz="2400" b="1" dirty="0"/>
              <a:t>invierno muy largo y frío con fuertes heladas</a:t>
            </a:r>
            <a:r>
              <a:rPr lang="es-ES" sz="2400" dirty="0"/>
              <a:t>, un </a:t>
            </a:r>
            <a:r>
              <a:rPr lang="es-ES" sz="2400" b="1" dirty="0"/>
              <a:t>verano cálido</a:t>
            </a:r>
            <a:r>
              <a:rPr lang="es-ES" sz="2400" dirty="0"/>
              <a:t> </a:t>
            </a:r>
            <a:r>
              <a:rPr lang="es-ES" sz="2400" b="1" dirty="0"/>
              <a:t>y prolongado</a:t>
            </a:r>
            <a:r>
              <a:rPr lang="es-ES" sz="2400" dirty="0"/>
              <a:t>, y la tendencia a acortarse las estaciones intermedias de primavera y otoño </a:t>
            </a:r>
            <a:r>
              <a:rPr lang="es-ES" sz="2400" dirty="0" smtClean="0"/>
              <a:t>.</a:t>
            </a:r>
            <a:endParaRPr lang="es-ES" sz="2400" dirty="0"/>
          </a:p>
          <a:p>
            <a:endParaRPr lang="es-ES" dirty="0"/>
          </a:p>
        </p:txBody>
      </p:sp>
    </p:spTree>
    <p:extLst>
      <p:ext uri="{BB962C8B-B14F-4D97-AF65-F5344CB8AC3E}">
        <p14:creationId xmlns:p14="http://schemas.microsoft.com/office/powerpoint/2010/main" val="3875026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Mediterráneo Subtropical</a:t>
            </a:r>
            <a:endParaRPr lang="es-ES" dirty="0"/>
          </a:p>
        </p:txBody>
      </p:sp>
      <p:sp>
        <p:nvSpPr>
          <p:cNvPr id="3" name="2 Marcador de contenido"/>
          <p:cNvSpPr>
            <a:spLocks noGrp="1"/>
          </p:cNvSpPr>
          <p:nvPr>
            <p:ph idx="1"/>
          </p:nvPr>
        </p:nvSpPr>
        <p:spPr/>
        <p:txBody>
          <a:bodyPr/>
          <a:lstStyle/>
          <a:p>
            <a:r>
              <a:rPr lang="es-ES" dirty="0"/>
              <a:t>El </a:t>
            </a:r>
            <a:r>
              <a:rPr lang="es-ES" b="1" dirty="0"/>
              <a:t>clima mediterráneo</a:t>
            </a:r>
            <a:r>
              <a:rPr lang="es-ES" dirty="0"/>
              <a:t> </a:t>
            </a:r>
            <a:r>
              <a:rPr lang="es-ES" b="1" dirty="0"/>
              <a:t>subtropical</a:t>
            </a:r>
            <a:r>
              <a:rPr lang="es-ES" dirty="0"/>
              <a:t> es propio de la costa mediterránea andaluza, </a:t>
            </a:r>
            <a:r>
              <a:rPr lang="es-ES" b="1" dirty="0"/>
              <a:t>desde Adra (Almería) hasta Gibraltar</a:t>
            </a:r>
            <a:r>
              <a:rPr lang="es-ES" dirty="0"/>
              <a:t>. Las </a:t>
            </a:r>
            <a:r>
              <a:rPr lang="es-ES" b="1" dirty="0"/>
              <a:t>precipitaciones</a:t>
            </a:r>
            <a:r>
              <a:rPr lang="es-ES" dirty="0"/>
              <a:t> son relativamente abundantes en el oeste, cercanas a los 900 mm y </a:t>
            </a:r>
            <a:r>
              <a:rPr lang="es-ES" b="1" dirty="0" err="1"/>
              <a:t>diminuyen</a:t>
            </a:r>
            <a:r>
              <a:rPr lang="es-ES" b="1" dirty="0"/>
              <a:t> </a:t>
            </a:r>
            <a:r>
              <a:rPr lang="es-ES" dirty="0"/>
              <a:t>poco a poco </a:t>
            </a:r>
            <a:r>
              <a:rPr lang="es-ES" b="1" dirty="0"/>
              <a:t>hacia el este</a:t>
            </a:r>
            <a:r>
              <a:rPr lang="es-ES" dirty="0"/>
              <a:t>, donde se sitúan en torno a los 400 </a:t>
            </a:r>
            <a:r>
              <a:rPr lang="es-ES" dirty="0" err="1"/>
              <a:t>mm.</a:t>
            </a:r>
            <a:r>
              <a:rPr lang="es-ES" dirty="0"/>
              <a:t> La influencia del Mediterráneo hace que el </a:t>
            </a:r>
            <a:r>
              <a:rPr lang="es-ES" b="1" dirty="0"/>
              <a:t>invierno </a:t>
            </a:r>
            <a:r>
              <a:rPr lang="es-ES" dirty="0"/>
              <a:t>sea</a:t>
            </a:r>
            <a:r>
              <a:rPr lang="es-ES" b="1" dirty="0"/>
              <a:t> cálido</a:t>
            </a:r>
            <a:r>
              <a:rPr lang="es-ES" dirty="0"/>
              <a:t> (12º C); además, las Cordilleras Béticas hacen de escudo protector frente a las llamadas “nortadas” el aire frío procedente del norte, justificando la denominación de Costa del Sol con la que se conoce a esta región. En  cambio, el</a:t>
            </a:r>
            <a:r>
              <a:rPr lang="es-ES" b="1" dirty="0"/>
              <a:t> verano</a:t>
            </a:r>
            <a:r>
              <a:rPr lang="es-ES" dirty="0"/>
              <a:t> es </a:t>
            </a:r>
            <a:r>
              <a:rPr lang="es-ES" b="1" dirty="0"/>
              <a:t>caluroso</a:t>
            </a:r>
            <a:r>
              <a:rPr lang="es-ES" dirty="0"/>
              <a:t>, debido al fuerte recalentamiento del Mediterráneo, como consecuencia de sus reducidas dimensiones, y a la temperatura media anual, relativamente alta (19º C). </a:t>
            </a:r>
            <a:endParaRPr lang="es-ES" dirty="0"/>
          </a:p>
        </p:txBody>
      </p:sp>
    </p:spTree>
    <p:extLst>
      <p:ext uri="{BB962C8B-B14F-4D97-AF65-F5344CB8AC3E}">
        <p14:creationId xmlns:p14="http://schemas.microsoft.com/office/powerpoint/2010/main" val="1006406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mediterráneo Subdesértico</a:t>
            </a:r>
            <a:endParaRPr lang="es-ES" dirty="0"/>
          </a:p>
        </p:txBody>
      </p:sp>
      <p:sp>
        <p:nvSpPr>
          <p:cNvPr id="3" name="2 Marcador de contenido"/>
          <p:cNvSpPr>
            <a:spLocks noGrp="1"/>
          </p:cNvSpPr>
          <p:nvPr>
            <p:ph idx="1"/>
          </p:nvPr>
        </p:nvSpPr>
        <p:spPr/>
        <p:txBody>
          <a:bodyPr/>
          <a:lstStyle/>
          <a:p>
            <a:pPr lvl="0"/>
            <a:r>
              <a:rPr lang="es-ES" dirty="0"/>
              <a:t>El </a:t>
            </a:r>
            <a:r>
              <a:rPr lang="es-ES" b="1" dirty="0"/>
              <a:t>clima subdesértico</a:t>
            </a:r>
            <a:r>
              <a:rPr lang="es-ES" dirty="0"/>
              <a:t> impera en el litoral sureste, </a:t>
            </a:r>
            <a:r>
              <a:rPr lang="es-ES" b="1" dirty="0"/>
              <a:t>entre </a:t>
            </a:r>
            <a:r>
              <a:rPr lang="es-ES" b="1" dirty="0" err="1"/>
              <a:t>Balerma</a:t>
            </a:r>
            <a:r>
              <a:rPr lang="es-ES" b="1" dirty="0"/>
              <a:t> (Almería</a:t>
            </a:r>
            <a:r>
              <a:rPr lang="es-ES" dirty="0"/>
              <a:t>) </a:t>
            </a:r>
            <a:r>
              <a:rPr lang="es-ES" b="1" dirty="0"/>
              <a:t>y Torrevieja (Alicante),</a:t>
            </a:r>
            <a:r>
              <a:rPr lang="es-ES" dirty="0"/>
              <a:t> incluye, pues parte de las provincias de Murcia, Almería y Alicante. La característica esencial es la </a:t>
            </a:r>
            <a:r>
              <a:rPr lang="es-ES" b="1" dirty="0"/>
              <a:t>escasez de</a:t>
            </a:r>
            <a:r>
              <a:rPr lang="es-ES" dirty="0"/>
              <a:t> </a:t>
            </a:r>
            <a:r>
              <a:rPr lang="es-ES" b="1" dirty="0"/>
              <a:t>precipitaciones anuales</a:t>
            </a:r>
            <a:r>
              <a:rPr lang="es-ES" dirty="0"/>
              <a:t>, siempre </a:t>
            </a:r>
            <a:r>
              <a:rPr lang="es-ES" b="1" dirty="0"/>
              <a:t>inferiores a los 300 mm</a:t>
            </a:r>
            <a:r>
              <a:rPr lang="es-ES" dirty="0"/>
              <a:t> debido al efecto de pantalla que ejerce la cordillera Penibética sobre las borrascas. Los máximos pluviométricos se producen en otoño y en primavera, pues las precipitaciones suelen estar ligadas a situaciones de </a:t>
            </a:r>
            <a:r>
              <a:rPr lang="es-ES" b="1" dirty="0"/>
              <a:t>gota fría</a:t>
            </a:r>
            <a:r>
              <a:rPr lang="es-ES" dirty="0"/>
              <a:t>. La </a:t>
            </a:r>
            <a:r>
              <a:rPr lang="es-ES" b="1" dirty="0"/>
              <a:t>temperatura media anual es la más elevada de Andalucía</a:t>
            </a:r>
            <a:r>
              <a:rPr lang="es-ES" dirty="0"/>
              <a:t> </a:t>
            </a:r>
            <a:r>
              <a:rPr lang="es-ES" b="1" dirty="0"/>
              <a:t>y de la</a:t>
            </a:r>
            <a:r>
              <a:rPr lang="es-ES" dirty="0"/>
              <a:t> </a:t>
            </a:r>
            <a:r>
              <a:rPr lang="es-ES" b="1" dirty="0"/>
              <a:t>Península</a:t>
            </a:r>
            <a:r>
              <a:rPr lang="es-ES" dirty="0"/>
              <a:t> (21º C); </a:t>
            </a:r>
            <a:r>
              <a:rPr lang="es-ES" b="1" dirty="0"/>
              <a:t>el invierno es templado</a:t>
            </a:r>
            <a:r>
              <a:rPr lang="es-ES" dirty="0"/>
              <a:t>, presentando valores entre 11 y 13º C, y el </a:t>
            </a:r>
            <a:r>
              <a:rPr lang="es-ES" b="1" dirty="0"/>
              <a:t>verano muy cálido</a:t>
            </a:r>
            <a:r>
              <a:rPr lang="es-ES" dirty="0"/>
              <a:t> (26º C), ya que es una zona expuesta a la llegada de masas de </a:t>
            </a:r>
            <a:r>
              <a:rPr lang="es-ES" b="1" dirty="0"/>
              <a:t>aire del continente africano</a:t>
            </a:r>
            <a:r>
              <a:rPr lang="es-ES" dirty="0"/>
              <a:t>. La </a:t>
            </a:r>
            <a:r>
              <a:rPr lang="es-ES" b="1" dirty="0"/>
              <a:t>insolación</a:t>
            </a:r>
            <a:r>
              <a:rPr lang="es-ES" dirty="0"/>
              <a:t> anual es </a:t>
            </a:r>
            <a:r>
              <a:rPr lang="es-ES" b="1" dirty="0"/>
              <a:t>grande</a:t>
            </a:r>
            <a:r>
              <a:rPr lang="es-ES" dirty="0"/>
              <a:t> y las heladas, escasas.</a:t>
            </a:r>
          </a:p>
          <a:p>
            <a:endParaRPr lang="es-ES" dirty="0"/>
          </a:p>
        </p:txBody>
      </p:sp>
    </p:spTree>
    <p:extLst>
      <p:ext uri="{BB962C8B-B14F-4D97-AF65-F5344CB8AC3E}">
        <p14:creationId xmlns:p14="http://schemas.microsoft.com/office/powerpoint/2010/main" val="3917198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a:t>
            </a:r>
            <a:r>
              <a:rPr lang="es-ES" dirty="0" err="1" smtClean="0"/>
              <a:t>Mediterréno</a:t>
            </a:r>
            <a:r>
              <a:rPr lang="es-ES" dirty="0" smtClean="0"/>
              <a:t> Levantino-balear.</a:t>
            </a:r>
            <a:endParaRPr lang="es-ES" dirty="0"/>
          </a:p>
        </p:txBody>
      </p:sp>
      <p:sp>
        <p:nvSpPr>
          <p:cNvPr id="3" name="2 Marcador de contenido"/>
          <p:cNvSpPr>
            <a:spLocks noGrp="1"/>
          </p:cNvSpPr>
          <p:nvPr>
            <p:ph idx="1"/>
          </p:nvPr>
        </p:nvSpPr>
        <p:spPr/>
        <p:txBody>
          <a:bodyPr/>
          <a:lstStyle/>
          <a:p>
            <a:pPr lvl="0"/>
            <a:r>
              <a:rPr lang="es-ES" dirty="0"/>
              <a:t>El </a:t>
            </a:r>
            <a:r>
              <a:rPr lang="es-ES" b="1" dirty="0"/>
              <a:t>clima mediterráneo levantino-balear</a:t>
            </a:r>
            <a:r>
              <a:rPr lang="es-ES" dirty="0"/>
              <a:t> abarca la </a:t>
            </a:r>
            <a:r>
              <a:rPr lang="es-ES" b="1" dirty="0"/>
              <a:t>región valenciana</a:t>
            </a:r>
            <a:r>
              <a:rPr lang="es-ES" dirty="0"/>
              <a:t>, </a:t>
            </a:r>
            <a:r>
              <a:rPr lang="es-ES" b="1" dirty="0"/>
              <a:t>Tarragona y Baleares.</a:t>
            </a:r>
            <a:r>
              <a:rPr lang="es-ES" dirty="0"/>
              <a:t> En las dos primeras regiones, las </a:t>
            </a:r>
            <a:r>
              <a:rPr lang="es-ES" b="1" dirty="0"/>
              <a:t>precipitaciones</a:t>
            </a:r>
            <a:r>
              <a:rPr lang="es-ES" dirty="0"/>
              <a:t> oscilan </a:t>
            </a:r>
            <a:r>
              <a:rPr lang="es-ES" b="1" dirty="0"/>
              <a:t>entre los 400 y los 700 litros</a:t>
            </a:r>
            <a:r>
              <a:rPr lang="es-ES" dirty="0"/>
              <a:t>, con un máximo de otoño, pues en invierno la cercana Cordillera Ibérica ejerce de pantalla frente a los flujos húmedos procedentes del oeste. La </a:t>
            </a:r>
            <a:r>
              <a:rPr lang="es-ES" b="1" dirty="0"/>
              <a:t>temperatura media anual es suave</a:t>
            </a:r>
            <a:r>
              <a:rPr lang="es-ES" dirty="0"/>
              <a:t> (16º C)  y la </a:t>
            </a:r>
            <a:r>
              <a:rPr lang="es-ES" b="1" dirty="0"/>
              <a:t>amplitud térmica, moderada</a:t>
            </a:r>
            <a:r>
              <a:rPr lang="es-ES" dirty="0"/>
              <a:t>, pues oscila entre los 13 y los 15º C.</a:t>
            </a:r>
          </a:p>
          <a:p>
            <a:endParaRPr lang="es-ES" dirty="0"/>
          </a:p>
        </p:txBody>
      </p:sp>
    </p:spTree>
    <p:extLst>
      <p:ext uri="{BB962C8B-B14F-4D97-AF65-F5344CB8AC3E}">
        <p14:creationId xmlns:p14="http://schemas.microsoft.com/office/powerpoint/2010/main" val="269406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Mediterráneo Catalán.</a:t>
            </a:r>
            <a:endParaRPr lang="es-ES" dirty="0"/>
          </a:p>
        </p:txBody>
      </p:sp>
      <p:sp>
        <p:nvSpPr>
          <p:cNvPr id="3" name="2 Marcador de contenido"/>
          <p:cNvSpPr>
            <a:spLocks noGrp="1"/>
          </p:cNvSpPr>
          <p:nvPr>
            <p:ph idx="1"/>
          </p:nvPr>
        </p:nvSpPr>
        <p:spPr/>
        <p:txBody>
          <a:bodyPr/>
          <a:lstStyle/>
          <a:p>
            <a:pPr lvl="0"/>
            <a:r>
              <a:rPr lang="es-ES" dirty="0"/>
              <a:t>El </a:t>
            </a:r>
            <a:r>
              <a:rPr lang="es-ES" b="1" dirty="0"/>
              <a:t>clima mediterráneo catalán</a:t>
            </a:r>
            <a:r>
              <a:rPr lang="es-ES" dirty="0"/>
              <a:t> es propio de la franja costera comprendida entre la </a:t>
            </a:r>
            <a:r>
              <a:rPr lang="es-ES" b="1" dirty="0"/>
              <a:t>desembocadura del Ebro y los Pirineos.</a:t>
            </a:r>
            <a:r>
              <a:rPr lang="es-ES" dirty="0"/>
              <a:t> Las</a:t>
            </a:r>
            <a:r>
              <a:rPr lang="es-ES" b="1" dirty="0"/>
              <a:t> precipitaciones</a:t>
            </a:r>
            <a:r>
              <a:rPr lang="es-ES" dirty="0"/>
              <a:t> son bastante </a:t>
            </a:r>
            <a:r>
              <a:rPr lang="es-ES" b="1" dirty="0"/>
              <a:t>abundantes</a:t>
            </a:r>
            <a:r>
              <a:rPr lang="es-ES" dirty="0"/>
              <a:t>, oscilan </a:t>
            </a:r>
            <a:r>
              <a:rPr lang="es-ES" b="1" dirty="0"/>
              <a:t>entre los 500 y los 900 litros anuales</a:t>
            </a:r>
            <a:r>
              <a:rPr lang="es-ES" dirty="0"/>
              <a:t>; es más, apenas existe sequedad estival. Las </a:t>
            </a:r>
            <a:r>
              <a:rPr lang="es-ES" b="1" dirty="0"/>
              <a:t>temperaturas</a:t>
            </a:r>
            <a:r>
              <a:rPr lang="es-ES" dirty="0"/>
              <a:t> son </a:t>
            </a:r>
            <a:r>
              <a:rPr lang="es-ES" b="1" dirty="0"/>
              <a:t>suaves</a:t>
            </a:r>
            <a:r>
              <a:rPr lang="es-ES" dirty="0"/>
              <a:t> y la </a:t>
            </a:r>
            <a:r>
              <a:rPr lang="es-ES" b="1" dirty="0"/>
              <a:t>amplitud térmica, moderada o baja,</a:t>
            </a:r>
            <a:r>
              <a:rPr lang="es-ES" dirty="0"/>
              <a:t> situándose entre los 13 y los 18º C, hechos explicables por la </a:t>
            </a:r>
            <a:r>
              <a:rPr lang="es-ES" b="1" dirty="0"/>
              <a:t>influencia </a:t>
            </a:r>
            <a:r>
              <a:rPr lang="es-ES" b="1" dirty="0" err="1"/>
              <a:t>dulcificadora</a:t>
            </a:r>
            <a:r>
              <a:rPr lang="es-ES" b="1" dirty="0"/>
              <a:t> del mar.</a:t>
            </a:r>
            <a:endParaRPr lang="es-ES" dirty="0"/>
          </a:p>
          <a:p>
            <a:endParaRPr lang="es-ES" dirty="0"/>
          </a:p>
        </p:txBody>
      </p:sp>
    </p:spTree>
    <p:extLst>
      <p:ext uri="{BB962C8B-B14F-4D97-AF65-F5344CB8AC3E}">
        <p14:creationId xmlns:p14="http://schemas.microsoft.com/office/powerpoint/2010/main" val="292065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climas templados-cálidos o Mediterráneos.</a:t>
            </a:r>
            <a:endParaRPr lang="es-ES" dirty="0"/>
          </a:p>
        </p:txBody>
      </p:sp>
      <p:sp>
        <p:nvSpPr>
          <p:cNvPr id="3" name="2 Marcador de contenido"/>
          <p:cNvSpPr>
            <a:spLocks noGrp="1"/>
          </p:cNvSpPr>
          <p:nvPr>
            <p:ph idx="1"/>
          </p:nvPr>
        </p:nvSpPr>
        <p:spPr/>
        <p:txBody>
          <a:bodyPr/>
          <a:lstStyle/>
          <a:p>
            <a:r>
              <a:rPr lang="es-ES" dirty="0"/>
              <a:t>En los grandes dominios anteriores, </a:t>
            </a:r>
            <a:r>
              <a:rPr lang="es-ES" b="1" dirty="0"/>
              <a:t>el relieve introduce importantes modificaciones</a:t>
            </a:r>
            <a:r>
              <a:rPr lang="es-ES" dirty="0"/>
              <a:t> </a:t>
            </a:r>
            <a:r>
              <a:rPr lang="es-ES" b="1" dirty="0"/>
              <a:t>al aumentar las precipitaciones de la vertiente expuesta a los vientos y disminuir las</a:t>
            </a:r>
            <a:r>
              <a:rPr lang="es-ES" dirty="0"/>
              <a:t> </a:t>
            </a:r>
            <a:r>
              <a:rPr lang="es-ES" b="1" dirty="0"/>
              <a:t>temperaturas</a:t>
            </a:r>
            <a:r>
              <a:rPr lang="es-ES" dirty="0"/>
              <a:t>. Esto explica, por ejemplo, islotes aislados de elevada pluviometría en áreas andaluzas secas, como la sierra de Grazalema, en Cádiz, que recibe 2223mm de lluvia anuales.</a:t>
            </a:r>
          </a:p>
          <a:p>
            <a:endParaRPr lang="es-ES" dirty="0"/>
          </a:p>
        </p:txBody>
      </p:sp>
    </p:spTree>
    <p:extLst>
      <p:ext uri="{BB962C8B-B14F-4D97-AF65-F5344CB8AC3E}">
        <p14:creationId xmlns:p14="http://schemas.microsoft.com/office/powerpoint/2010/main" val="25117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16632"/>
            <a:ext cx="8329240" cy="64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805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clima canario.</a:t>
            </a:r>
            <a:endParaRPr lang="es-ES" dirty="0"/>
          </a:p>
        </p:txBody>
      </p:sp>
      <p:sp>
        <p:nvSpPr>
          <p:cNvPr id="3" name="2 Marcador de contenido"/>
          <p:cNvSpPr>
            <a:spLocks noGrp="1"/>
          </p:cNvSpPr>
          <p:nvPr>
            <p:ph idx="1"/>
          </p:nvPr>
        </p:nvSpPr>
        <p:spPr/>
        <p:txBody>
          <a:bodyPr>
            <a:normAutofit lnSpcReduction="10000"/>
          </a:bodyPr>
          <a:lstStyle/>
          <a:p>
            <a:r>
              <a:rPr lang="es-ES" b="1" dirty="0"/>
              <a:t>El clima del archipiélago canario</a:t>
            </a:r>
            <a:endParaRPr lang="es-ES" dirty="0"/>
          </a:p>
          <a:p>
            <a:r>
              <a:rPr lang="es-ES" dirty="0"/>
              <a:t>La cercanía de Canarias a los trópicos hace que las islas se vean </a:t>
            </a:r>
            <a:r>
              <a:rPr lang="es-ES" b="1" dirty="0"/>
              <a:t>poco afectadas</a:t>
            </a:r>
            <a:r>
              <a:rPr lang="es-ES" dirty="0"/>
              <a:t> </a:t>
            </a:r>
            <a:r>
              <a:rPr lang="es-ES" b="1" dirty="0"/>
              <a:t>por la circulación del oeste</a:t>
            </a:r>
            <a:r>
              <a:rPr lang="es-ES" dirty="0"/>
              <a:t>, situándose bajo la </a:t>
            </a:r>
            <a:r>
              <a:rPr lang="es-ES" b="1" dirty="0"/>
              <a:t>influencia del anticiclón de las Azores,</a:t>
            </a:r>
            <a:r>
              <a:rPr lang="es-ES" dirty="0"/>
              <a:t> </a:t>
            </a:r>
            <a:r>
              <a:rPr lang="es-ES" b="1" dirty="0"/>
              <a:t>el aire tropical atlántico</a:t>
            </a:r>
            <a:r>
              <a:rPr lang="es-ES" dirty="0"/>
              <a:t> y los </a:t>
            </a:r>
            <a:r>
              <a:rPr lang="es-ES" b="1" dirty="0"/>
              <a:t>vientos alisios del noroeste</a:t>
            </a:r>
            <a:r>
              <a:rPr lang="es-ES" dirty="0"/>
              <a:t>. Además, la </a:t>
            </a:r>
            <a:r>
              <a:rPr lang="es-ES" b="1" dirty="0"/>
              <a:t>corriente marina fría de Canarias</a:t>
            </a:r>
            <a:r>
              <a:rPr lang="es-ES" dirty="0"/>
              <a:t> y la </a:t>
            </a:r>
            <a:r>
              <a:rPr lang="es-ES" b="1" dirty="0"/>
              <a:t>disposición del relieve</a:t>
            </a:r>
            <a:r>
              <a:rPr lang="es-ES" dirty="0"/>
              <a:t> añaden nuevos contrastes a un clima de claras influencias tropicales</a:t>
            </a:r>
          </a:p>
          <a:p>
            <a:r>
              <a:rPr lang="es-ES" dirty="0"/>
              <a:t>Las </a:t>
            </a:r>
            <a:r>
              <a:rPr lang="es-ES" b="1" dirty="0"/>
              <a:t>precipitaciones totales anuales no son muy abundantes</a:t>
            </a:r>
            <a:r>
              <a:rPr lang="es-ES" dirty="0"/>
              <a:t>, de </a:t>
            </a:r>
            <a:r>
              <a:rPr lang="es-ES" b="1" dirty="0"/>
              <a:t>250 a 500mm</a:t>
            </a:r>
            <a:r>
              <a:rPr lang="es-ES" dirty="0"/>
              <a:t>, incluso hay áreas que no alcanzan aquel umbral mínimo. Su régimen es similar al mediterráneo, con un </a:t>
            </a:r>
            <a:r>
              <a:rPr lang="es-ES" b="1" dirty="0"/>
              <a:t>máximo de invierno</a:t>
            </a:r>
            <a:r>
              <a:rPr lang="es-ES" dirty="0"/>
              <a:t>, debido al descenso latitudinal de las borrascas o la llamada gota fría de Canarias, y con </a:t>
            </a:r>
            <a:r>
              <a:rPr lang="es-ES" b="1" dirty="0"/>
              <a:t>un mínimo estival</a:t>
            </a:r>
            <a:r>
              <a:rPr lang="es-ES" dirty="0"/>
              <a:t>.</a:t>
            </a:r>
          </a:p>
          <a:p>
            <a:endParaRPr lang="es-ES" dirty="0"/>
          </a:p>
        </p:txBody>
      </p:sp>
    </p:spTree>
    <p:extLst>
      <p:ext uri="{BB962C8B-B14F-4D97-AF65-F5344CB8AC3E}">
        <p14:creationId xmlns:p14="http://schemas.microsoft.com/office/powerpoint/2010/main" val="3979605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clima canario</a:t>
            </a:r>
            <a:endParaRPr lang="es-ES" dirty="0"/>
          </a:p>
        </p:txBody>
      </p:sp>
      <p:sp>
        <p:nvSpPr>
          <p:cNvPr id="3" name="2 Marcador de contenido"/>
          <p:cNvSpPr>
            <a:spLocks noGrp="1"/>
          </p:cNvSpPr>
          <p:nvPr>
            <p:ph idx="1"/>
          </p:nvPr>
        </p:nvSpPr>
        <p:spPr/>
        <p:txBody>
          <a:bodyPr/>
          <a:lstStyle/>
          <a:p>
            <a:r>
              <a:rPr lang="es-ES" dirty="0"/>
              <a:t>El relieve insular genera considerables contrastes; por una parte, como consecuencia de la altura; por otra, por la distinta orientación de las laderas</a:t>
            </a:r>
          </a:p>
          <a:p>
            <a:r>
              <a:rPr lang="es-ES" dirty="0"/>
              <a:t>En algunas zonas, como en las laderas de Tenerife y de Las Palmas, se produce el llamado “</a:t>
            </a:r>
            <a:r>
              <a:rPr lang="es-ES" b="1" dirty="0"/>
              <a:t>mar de nubes</a:t>
            </a:r>
            <a:r>
              <a:rPr lang="es-ES" dirty="0"/>
              <a:t>”, una banda nubosa estratiforme que se extiende entre los 500 y los 1500 metros, y que tiene cierta importancia como </a:t>
            </a:r>
            <a:r>
              <a:rPr lang="es-ES" b="1" dirty="0"/>
              <a:t>forma de precipitación invisible,</a:t>
            </a:r>
            <a:r>
              <a:rPr lang="es-ES" dirty="0"/>
              <a:t> al mantener mojados el suelo y la vegetación en verano.</a:t>
            </a:r>
          </a:p>
          <a:p>
            <a:r>
              <a:rPr lang="es-ES" dirty="0"/>
              <a:t>Las </a:t>
            </a:r>
            <a:r>
              <a:rPr lang="es-ES" b="1" dirty="0"/>
              <a:t>temperaturas medias anuales</a:t>
            </a:r>
            <a:r>
              <a:rPr lang="es-ES" dirty="0"/>
              <a:t> se sitúan </a:t>
            </a:r>
            <a:r>
              <a:rPr lang="es-ES" b="1" dirty="0"/>
              <a:t>entre los 19 y los 21º C</a:t>
            </a:r>
            <a:r>
              <a:rPr lang="es-ES" dirty="0"/>
              <a:t>, y la </a:t>
            </a:r>
            <a:r>
              <a:rPr lang="es-ES" b="1" dirty="0"/>
              <a:t>oscilación</a:t>
            </a:r>
            <a:r>
              <a:rPr lang="es-ES" dirty="0"/>
              <a:t>  es muy baja.</a:t>
            </a:r>
          </a:p>
          <a:p>
            <a:endParaRPr lang="es-ES" dirty="0"/>
          </a:p>
        </p:txBody>
      </p:sp>
    </p:spTree>
    <p:extLst>
      <p:ext uri="{BB962C8B-B14F-4D97-AF65-F5344CB8AC3E}">
        <p14:creationId xmlns:p14="http://schemas.microsoft.com/office/powerpoint/2010/main" val="1139224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Clima de montaña.</a:t>
            </a:r>
            <a:endParaRPr lang="es-ES" dirty="0"/>
          </a:p>
        </p:txBody>
      </p:sp>
      <p:sp>
        <p:nvSpPr>
          <p:cNvPr id="3" name="2 Marcador de contenido"/>
          <p:cNvSpPr>
            <a:spLocks noGrp="1"/>
          </p:cNvSpPr>
          <p:nvPr>
            <p:ph idx="1"/>
          </p:nvPr>
        </p:nvSpPr>
        <p:spPr/>
        <p:txBody>
          <a:bodyPr/>
          <a:lstStyle/>
          <a:p>
            <a:r>
              <a:rPr lang="es-ES" b="1" dirty="0"/>
              <a:t>Clima de montaña.</a:t>
            </a:r>
            <a:endParaRPr lang="es-ES" dirty="0"/>
          </a:p>
          <a:p>
            <a:r>
              <a:rPr lang="es-ES" dirty="0"/>
              <a:t>Hay unas características comunes a los espacios montañosos: descenso de temperatura (6º cada 1000m ), distinta insolación sobre las vertientes de solana y umbría, la reducida amplitud térmica de las cumbres, el fenómeno de inversión térmica, el aumento de precipitaciones en la montaña.</a:t>
            </a:r>
          </a:p>
          <a:p>
            <a:r>
              <a:rPr lang="es-ES" dirty="0"/>
              <a:t>En general es un </a:t>
            </a:r>
            <a:r>
              <a:rPr lang="es-ES" b="1" dirty="0"/>
              <a:t>clima frío</a:t>
            </a:r>
            <a:r>
              <a:rPr lang="es-ES" dirty="0"/>
              <a:t>, con </a:t>
            </a:r>
            <a:r>
              <a:rPr lang="es-ES" b="1" dirty="0"/>
              <a:t>meses por debajo de 0º C</a:t>
            </a:r>
            <a:r>
              <a:rPr lang="es-ES" dirty="0"/>
              <a:t>, las </a:t>
            </a:r>
            <a:r>
              <a:rPr lang="es-ES" b="1" dirty="0"/>
              <a:t>precipitaciones </a:t>
            </a:r>
            <a:r>
              <a:rPr lang="es-ES" dirty="0"/>
              <a:t>son </a:t>
            </a:r>
            <a:r>
              <a:rPr lang="es-ES" b="1" dirty="0"/>
              <a:t>abundantes,</a:t>
            </a:r>
            <a:r>
              <a:rPr lang="es-ES" dirty="0"/>
              <a:t> superiores a 1000 mm, producidas a veces </a:t>
            </a:r>
            <a:r>
              <a:rPr lang="es-ES" b="1" dirty="0"/>
              <a:t>en forma de nieve</a:t>
            </a:r>
            <a:r>
              <a:rPr lang="es-ES" dirty="0"/>
              <a:t> que en algunos lugares no desaparece en todo el año, acompañadas de </a:t>
            </a:r>
            <a:r>
              <a:rPr lang="es-ES" b="1" dirty="0"/>
              <a:t>temperaturas medias negativas en invierno y muy frescas en verano.</a:t>
            </a:r>
            <a:endParaRPr lang="es-ES" dirty="0"/>
          </a:p>
          <a:p>
            <a:endParaRPr lang="es-ES" dirty="0"/>
          </a:p>
        </p:txBody>
      </p:sp>
    </p:spTree>
    <p:extLst>
      <p:ext uri="{BB962C8B-B14F-4D97-AF65-F5344CB8AC3E}">
        <p14:creationId xmlns:p14="http://schemas.microsoft.com/office/powerpoint/2010/main" val="205566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60648"/>
            <a:ext cx="9001125"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7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465" y="1600200"/>
            <a:ext cx="724547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88640"/>
            <a:ext cx="876895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53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32656"/>
            <a:ext cx="853110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243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235</TotalTime>
  <Words>4622</Words>
  <Application>Microsoft Office PowerPoint</Application>
  <PresentationFormat>Presentación en pantalla (4:3)</PresentationFormat>
  <Paragraphs>196</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Adyacencia</vt:lpstr>
      <vt:lpstr>Tema 3: Los climas en España</vt:lpstr>
      <vt:lpstr>Presentación de PowerPoint</vt:lpstr>
      <vt:lpstr>Los grandes rasgos climáticos de España: elementos y su distribución espacial. </vt:lpstr>
      <vt:lpstr>Elementos del Clima: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del Clima</vt:lpstr>
      <vt:lpstr>Elementos del clima</vt:lpstr>
      <vt:lpstr>Presentación de PowerPoint</vt:lpstr>
      <vt:lpstr>Elementos del clima</vt:lpstr>
      <vt:lpstr>Elementos del clima</vt:lpstr>
      <vt:lpstr>Presentación de PowerPoint</vt:lpstr>
      <vt:lpstr>Elementos del clima</vt:lpstr>
      <vt:lpstr>Elementos del clima</vt:lpstr>
      <vt:lpstr>Elementos del clima. Régimen estacional</vt:lpstr>
      <vt:lpstr>Elementos del clima. Las temperaturas</vt:lpstr>
      <vt:lpstr>Elementos del clima. Las Temperaturas.</vt:lpstr>
      <vt:lpstr>Elementos del clima. Las temperaturas.</vt:lpstr>
      <vt:lpstr>Elementos del clima . Las temperaturas.</vt:lpstr>
      <vt:lpstr>Elementos del clima.</vt:lpstr>
      <vt:lpstr>Elementos del clima</vt:lpstr>
      <vt:lpstr>Presentación de PowerPoint</vt:lpstr>
      <vt:lpstr>Presentación de PowerPoint</vt:lpstr>
      <vt:lpstr>Factores climáticos en España. </vt:lpstr>
      <vt:lpstr>Presentación de PowerPoint</vt:lpstr>
      <vt:lpstr>Presentación de PowerPoint</vt:lpstr>
      <vt:lpstr>Factores meteorológicos</vt:lpstr>
      <vt:lpstr>Factores meteorológicos</vt:lpstr>
      <vt:lpstr>Factores meteorológicos.</vt:lpstr>
      <vt:lpstr>Factores meteorológicos.</vt:lpstr>
      <vt:lpstr>Factores geográficos.</vt:lpstr>
      <vt:lpstr>Factores geográficos.</vt:lpstr>
      <vt:lpstr>Factores geográficos.</vt:lpstr>
      <vt:lpstr>Presentación de PowerPoint</vt:lpstr>
      <vt:lpstr>Factores geográficos.</vt:lpstr>
      <vt:lpstr>Los dominios climáticos en España</vt:lpstr>
      <vt:lpstr>Presentación de PowerPoint</vt:lpstr>
      <vt:lpstr>Los climas templados-fríos</vt:lpstr>
      <vt:lpstr>Los climas Templados-Frios. El clima oceánico</vt:lpstr>
      <vt:lpstr>Los climas templados-frios. El clima Continental</vt:lpstr>
      <vt:lpstr>Los climas templados-cálidos o mediterráneos.</vt:lpstr>
      <vt:lpstr>Clima mediterráneo oceánico.</vt:lpstr>
      <vt:lpstr>Clima mediterráneo continental</vt:lpstr>
      <vt:lpstr>Presentación de PowerPoint</vt:lpstr>
      <vt:lpstr>Clima Mediterráneo Subtropical</vt:lpstr>
      <vt:lpstr>Clima mediterráneo Subdesértico</vt:lpstr>
      <vt:lpstr>Clima Mediterréno Levantino-balear.</vt:lpstr>
      <vt:lpstr>Clima Mediterráneo Catalán.</vt:lpstr>
      <vt:lpstr>Los climas templados-cálidos o Mediterráneos.</vt:lpstr>
      <vt:lpstr>El clima canario.</vt:lpstr>
      <vt:lpstr>El clima canario</vt:lpstr>
      <vt:lpstr>Clima de montaña.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 Los climas en España</dc:title>
  <dc:creator>juan</dc:creator>
  <cp:lastModifiedBy>juan</cp:lastModifiedBy>
  <cp:revision>12</cp:revision>
  <dcterms:created xsi:type="dcterms:W3CDTF">2011-11-13T18:35:50Z</dcterms:created>
  <dcterms:modified xsi:type="dcterms:W3CDTF">2011-11-13T22:31:45Z</dcterms:modified>
</cp:coreProperties>
</file>